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Override PartName="/ppt/charts/colors3.xml" ContentType="application/vnd.ms-office.chartcolorstyle+xml"/>
  <Override PartName="/ppt/charts/style3.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7" r:id="rId1"/>
  </p:sldMasterIdLst>
  <p:sldIdLst>
    <p:sldId id="256" r:id="rId2"/>
    <p:sldId id="257" r:id="rId3"/>
    <p:sldId id="258" r:id="rId4"/>
    <p:sldId id="259" r:id="rId5"/>
    <p:sldId id="262" r:id="rId6"/>
    <p:sldId id="263" r:id="rId7"/>
    <p:sldId id="264" r:id="rId8"/>
    <p:sldId id="265" r:id="rId9"/>
    <p:sldId id="266" r:id="rId10"/>
    <p:sldId id="268" r:id="rId11"/>
    <p:sldId id="269" r:id="rId12"/>
    <p:sldId id="270" r:id="rId13"/>
    <p:sldId id="271" r:id="rId14"/>
    <p:sldId id="272" r:id="rId15"/>
    <p:sldId id="273" r:id="rId16"/>
    <p:sldId id="274"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461106"/>
    <a:srgbClr val="FF66FF"/>
    <a:srgbClr val="66FF33"/>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66" y="-77"/>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vi-VN"/>
              <a:t>Lượng mưa 7 ngày đầu tháng 6 năm 2019 tại Đắc Lắk</a:t>
            </a:r>
          </a:p>
        </c:rich>
      </c:tx>
      <c:layout/>
      <c:overlay val="0"/>
      <c:spPr>
        <a:noFill/>
        <a:ln>
          <a:noFill/>
        </a:ln>
        <a:effectLst/>
      </c:spPr>
    </c:title>
    <c:autoTitleDeleted val="0"/>
    <c:plotArea>
      <c:layout>
        <c:manualLayout>
          <c:layoutTarget val="inner"/>
          <c:xMode val="edge"/>
          <c:yMode val="edge"/>
          <c:x val="5.096273398145517E-2"/>
          <c:y val="0.14564711800077737"/>
          <c:w val="0.93635396161417328"/>
          <c:h val="0.78242545629764659"/>
        </c:manualLayout>
      </c:layout>
      <c:scatterChart>
        <c:scatterStyle val="lineMarker"/>
        <c:varyColors val="0"/>
        <c:ser>
          <c:idx val="0"/>
          <c:order val="0"/>
          <c:tx>
            <c:strRef>
              <c:f>Sheet1!$B$1</c:f>
              <c:strCache>
                <c:ptCount val="1"/>
                <c:pt idx="0">
                  <c:v>Lượng mưa 7 ngày đầu của tháng của tháng 6 năm 2019 tại Đắc Lắk</c:v>
                </c:pt>
              </c:strCache>
            </c:strRef>
          </c:tx>
          <c:spPr>
            <a:ln w="25400" cap="rnd">
              <a:noFill/>
              <a:round/>
            </a:ln>
            <a:effectLst>
              <a:outerShdw blurRad="57150" dist="19050" dir="5400000" algn="ctr" rotWithShape="0">
                <a:srgbClr val="000000">
                  <a:alpha val="48000"/>
                </a:srgbClr>
              </a:outerShdw>
            </a:effectLst>
          </c:spPr>
          <c:marker>
            <c:symbol val="circle"/>
            <c:size val="6"/>
            <c:spPr>
              <a:gradFill rotWithShape="1">
                <a:gsLst>
                  <a:gs pos="0">
                    <a:schemeClr val="accent1">
                      <a:tint val="96000"/>
                      <a:satMod val="100000"/>
                      <a:lumMod val="104000"/>
                    </a:schemeClr>
                  </a:gs>
                  <a:gs pos="78000">
                    <a:schemeClr val="accent1">
                      <a:shade val="100000"/>
                      <a:satMod val="110000"/>
                      <a:lumMod val="100000"/>
                    </a:schemeClr>
                  </a:gs>
                </a:gsLst>
                <a:lin ang="5400000" scaled="0"/>
              </a:gradFill>
              <a:ln w="9525" cap="rnd">
                <a:solidFill>
                  <a:schemeClr val="accent1"/>
                </a:solidFill>
                <a:round/>
              </a:ln>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c:spPr>
          </c:marker>
          <c:xVal>
            <c:numRef>
              <c:f>Sheet1!$A$2:$A$8</c:f>
              <c:numCache>
                <c:formatCode>General</c:formatCode>
                <c:ptCount val="7"/>
                <c:pt idx="0">
                  <c:v>1</c:v>
                </c:pt>
                <c:pt idx="1">
                  <c:v>2</c:v>
                </c:pt>
                <c:pt idx="2">
                  <c:v>3</c:v>
                </c:pt>
                <c:pt idx="3">
                  <c:v>4</c:v>
                </c:pt>
                <c:pt idx="4">
                  <c:v>5</c:v>
                </c:pt>
                <c:pt idx="5">
                  <c:v>6</c:v>
                </c:pt>
                <c:pt idx="6">
                  <c:v>7</c:v>
                </c:pt>
              </c:numCache>
            </c:numRef>
          </c:xVal>
          <c:yVal>
            <c:numRef>
              <c:f>Sheet1!$B$2:$B$8</c:f>
              <c:numCache>
                <c:formatCode>General</c:formatCode>
                <c:ptCount val="7"/>
                <c:pt idx="0">
                  <c:v>5</c:v>
                </c:pt>
                <c:pt idx="1">
                  <c:v>2</c:v>
                </c:pt>
                <c:pt idx="2">
                  <c:v>12</c:v>
                </c:pt>
                <c:pt idx="3">
                  <c:v>7</c:v>
                </c:pt>
                <c:pt idx="4">
                  <c:v>8</c:v>
                </c:pt>
                <c:pt idx="5">
                  <c:v>4</c:v>
                </c:pt>
                <c:pt idx="6">
                  <c:v>3</c:v>
                </c:pt>
              </c:numCache>
            </c:numRef>
          </c:yVal>
          <c:smooth val="0"/>
          <c:extLst xmlns:c16r2="http://schemas.microsoft.com/office/drawing/2015/06/chart">
            <c:ext xmlns:c16="http://schemas.microsoft.com/office/drawing/2014/chart" uri="{C3380CC4-5D6E-409C-BE32-E72D297353CC}">
              <c16:uniqueId val="{00000000-1B3F-4DA1-BC8A-A00AD094EC07}"/>
            </c:ext>
          </c:extLst>
        </c:ser>
        <c:dLbls>
          <c:showLegendKey val="0"/>
          <c:showVal val="0"/>
          <c:showCatName val="0"/>
          <c:showSerName val="0"/>
          <c:showPercent val="0"/>
          <c:showBubbleSize val="0"/>
        </c:dLbls>
        <c:axId val="192679296"/>
        <c:axId val="192679872"/>
      </c:scatterChart>
      <c:valAx>
        <c:axId val="192679296"/>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r>
                  <a:rPr lang="en-US"/>
                  <a:t>Ngày</a:t>
                </a:r>
              </a:p>
            </c:rich>
          </c:tx>
          <c:layout>
            <c:manualLayout>
              <c:xMode val="edge"/>
              <c:yMode val="edge"/>
              <c:x val="0.93376387532504657"/>
              <c:y val="0.94527288108466512"/>
            </c:manualLayout>
          </c:layout>
          <c:overlay val="0"/>
          <c:spPr>
            <a:noFill/>
            <a:ln>
              <a:noFill/>
            </a:ln>
            <a:effectLst/>
          </c:spPr>
        </c:title>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2679872"/>
        <c:crosses val="autoZero"/>
        <c:crossBetween val="midCat"/>
      </c:valAx>
      <c:valAx>
        <c:axId val="19267987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r>
                  <a:rPr lang="en-US"/>
                  <a:t>mm</a:t>
                </a:r>
              </a:p>
            </c:rich>
          </c:tx>
          <c:layout>
            <c:manualLayout>
              <c:xMode val="edge"/>
              <c:yMode val="edge"/>
              <c:x val="1.756565085456506E-2"/>
              <c:y val="4.2503875437272784E-2"/>
            </c:manualLayout>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2679296"/>
        <c:crosses val="autoZero"/>
        <c:crossBetween val="midCat"/>
      </c:valAx>
      <c:spPr>
        <a:noFill/>
        <a:ln>
          <a:noFill/>
        </a:ln>
        <a:effectLst/>
      </c:spPr>
    </c:plotArea>
    <c:plotVisOnly val="1"/>
    <c:dispBlanksAs val="zero"/>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sz="2000">
                <a:latin typeface="Times New Roman" panose="02020603050405020304" pitchFamily="18" charset="0"/>
                <a:cs typeface="Times New Roman" panose="02020603050405020304" pitchFamily="18" charset="0"/>
              </a:rPr>
              <a:t>Lượng mưa trung bình các tháng năm 2019 tại TP Hồ Chí Minh</a:t>
            </a:r>
          </a:p>
        </c:rich>
      </c:tx>
      <c:layout/>
      <c:overlay val="0"/>
      <c:spPr>
        <a:noFill/>
        <a:ln>
          <a:noFill/>
        </a:ln>
        <a:effectLst/>
      </c:spPr>
    </c:title>
    <c:autoTitleDeleted val="0"/>
    <c:plotArea>
      <c:layout>
        <c:manualLayout>
          <c:layoutTarget val="inner"/>
          <c:xMode val="edge"/>
          <c:yMode val="edge"/>
          <c:x val="6.6265748031496069E-2"/>
          <c:y val="0.17430467677751743"/>
          <c:w val="0.91399212598425195"/>
          <c:h val="0.75653126497716139"/>
        </c:manualLayout>
      </c:layout>
      <c:scatterChart>
        <c:scatterStyle val="lineMarker"/>
        <c:varyColors val="0"/>
        <c:ser>
          <c:idx val="0"/>
          <c:order val="0"/>
          <c:tx>
            <c:strRef>
              <c:f>Sheet1!$B$1</c:f>
              <c:strCache>
                <c:ptCount val="1"/>
                <c:pt idx="0">
                  <c:v>Series 1</c:v>
                </c:pt>
              </c:strCache>
            </c:strRef>
          </c:tx>
          <c:spPr>
            <a:ln w="25400" cap="rnd">
              <a:noFill/>
              <a:round/>
            </a:ln>
            <a:effectLst>
              <a:outerShdw blurRad="57150" dist="19050" dir="5400000" algn="ctr" rotWithShape="0">
                <a:srgbClr val="000000">
                  <a:alpha val="48000"/>
                </a:srgbClr>
              </a:outerShdw>
            </a:effectLst>
          </c:spPr>
          <c:marker>
            <c:symbol val="circle"/>
            <c:size val="6"/>
            <c:spPr>
              <a:gradFill rotWithShape="1">
                <a:gsLst>
                  <a:gs pos="0">
                    <a:schemeClr val="accent1">
                      <a:tint val="96000"/>
                      <a:satMod val="100000"/>
                      <a:lumMod val="104000"/>
                    </a:schemeClr>
                  </a:gs>
                  <a:gs pos="78000">
                    <a:schemeClr val="accent1">
                      <a:shade val="100000"/>
                      <a:satMod val="110000"/>
                      <a:lumMod val="100000"/>
                    </a:schemeClr>
                  </a:gs>
                </a:gsLst>
                <a:lin ang="5400000" scaled="0"/>
              </a:gradFill>
              <a:ln w="9525" cap="rnd">
                <a:solidFill>
                  <a:schemeClr val="accent1"/>
                </a:solidFill>
                <a:round/>
              </a:ln>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c:spPr>
          </c:marker>
          <c:xVal>
            <c:strRef>
              <c:f>Sheet1!$A$2:$A$13</c:f>
              <c:strCache>
                <c:ptCount val="12"/>
                <c:pt idx="0">
                  <c:v>Tháng 1</c:v>
                </c:pt>
                <c:pt idx="1">
                  <c:v>Tháng 2</c:v>
                </c:pt>
                <c:pt idx="2">
                  <c:v>Tháng 3</c:v>
                </c:pt>
                <c:pt idx="3">
                  <c:v>Tháng 4</c:v>
                </c:pt>
                <c:pt idx="4">
                  <c:v>Tháng 5</c:v>
                </c:pt>
                <c:pt idx="5">
                  <c:v>Tháng 6</c:v>
                </c:pt>
                <c:pt idx="6">
                  <c:v>Tháng 7</c:v>
                </c:pt>
                <c:pt idx="7">
                  <c:v>Tháng 8</c:v>
                </c:pt>
                <c:pt idx="8">
                  <c:v>Tháng 9</c:v>
                </c:pt>
                <c:pt idx="9">
                  <c:v>Tháng 10</c:v>
                </c:pt>
                <c:pt idx="10">
                  <c:v>Tháng 11</c:v>
                </c:pt>
                <c:pt idx="11">
                  <c:v>Tháng 12 </c:v>
                </c:pt>
              </c:strCache>
            </c:strRef>
          </c:xVal>
          <c:yVal>
            <c:numRef>
              <c:f>Sheet1!$B$2:$B$13</c:f>
              <c:numCache>
                <c:formatCode>General</c:formatCode>
                <c:ptCount val="12"/>
                <c:pt idx="0">
                  <c:v>14</c:v>
                </c:pt>
                <c:pt idx="1">
                  <c:v>4</c:v>
                </c:pt>
                <c:pt idx="2">
                  <c:v>9</c:v>
                </c:pt>
                <c:pt idx="3">
                  <c:v>51</c:v>
                </c:pt>
                <c:pt idx="4">
                  <c:v>213</c:v>
                </c:pt>
                <c:pt idx="5">
                  <c:v>309</c:v>
                </c:pt>
                <c:pt idx="6">
                  <c:v>295</c:v>
                </c:pt>
                <c:pt idx="7">
                  <c:v>271</c:v>
                </c:pt>
                <c:pt idx="8">
                  <c:v>342</c:v>
                </c:pt>
                <c:pt idx="9">
                  <c:v>260</c:v>
                </c:pt>
                <c:pt idx="10">
                  <c:v>119</c:v>
                </c:pt>
                <c:pt idx="11">
                  <c:v>47</c:v>
                </c:pt>
              </c:numCache>
            </c:numRef>
          </c:yVal>
          <c:smooth val="0"/>
          <c:extLst xmlns:c16r2="http://schemas.microsoft.com/office/drawing/2015/06/chart">
            <c:ext xmlns:c16="http://schemas.microsoft.com/office/drawing/2014/chart" uri="{C3380CC4-5D6E-409C-BE32-E72D297353CC}">
              <c16:uniqueId val="{00000000-8E1A-426D-881F-FD157CFD21D1}"/>
            </c:ext>
          </c:extLst>
        </c:ser>
        <c:dLbls>
          <c:showLegendKey val="0"/>
          <c:showVal val="0"/>
          <c:showCatName val="0"/>
          <c:showSerName val="0"/>
          <c:showPercent val="0"/>
          <c:showBubbleSize val="0"/>
        </c:dLbls>
        <c:axId val="119653504"/>
        <c:axId val="119654080"/>
      </c:scatterChart>
      <c:valAx>
        <c:axId val="119653504"/>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r>
                  <a:rPr lang="en-US"/>
                  <a:t>Tháng</a:t>
                </a:r>
              </a:p>
            </c:rich>
          </c:tx>
          <c:layout>
            <c:manualLayout>
              <c:xMode val="edge"/>
              <c:yMode val="edge"/>
              <c:x val="0.92012155934119577"/>
              <c:y val="0.93679498718784737"/>
            </c:manualLayout>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9654080"/>
        <c:crosses val="autoZero"/>
        <c:crossBetween val="midCat"/>
      </c:valAx>
      <c:valAx>
        <c:axId val="11965408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r>
                  <a:rPr lang="en-US"/>
                  <a:t>mm</a:t>
                </a:r>
              </a:p>
            </c:rich>
          </c:tx>
          <c:layout>
            <c:manualLayout>
              <c:xMode val="edge"/>
              <c:yMode val="edge"/>
              <c:x val="1.4979658773398899E-2"/>
              <c:y val="7.3671026166181458E-2"/>
            </c:manualLayout>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9653504"/>
        <c:crosses val="autoZero"/>
        <c:crossBetween val="midCat"/>
      </c:valAx>
      <c:spPr>
        <a:noFill/>
        <a:ln w="25400">
          <a:noFill/>
        </a:ln>
        <a:effectLst/>
      </c:spPr>
    </c:plotArea>
    <c:plotVisOnly val="1"/>
    <c:dispBlanksAs val="zero"/>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solidFill>
                  <a:schemeClr val="tx1"/>
                </a:solidFill>
                <a:latin typeface="Times New Roman" panose="02020603050405020304" pitchFamily="18" charset="0"/>
                <a:cs typeface="Times New Roman" panose="02020603050405020304" pitchFamily="18" charset="0"/>
              </a:rPr>
              <a:t>Điểm bài ôn luyện môn Khoa học của bạn Khanh </a:t>
            </a:r>
          </a:p>
        </c:rich>
      </c:tx>
      <c:layout/>
      <c:overlay val="0"/>
      <c:spPr>
        <a:noFill/>
        <a:ln>
          <a:noFill/>
        </a:ln>
        <a:effectLst/>
      </c:spPr>
    </c:title>
    <c:autoTitleDeleted val="0"/>
    <c:plotArea>
      <c:layout/>
      <c:lineChart>
        <c:grouping val="standard"/>
        <c:varyColors val="0"/>
        <c:ser>
          <c:idx val="0"/>
          <c:order val="0"/>
          <c:tx>
            <c:strRef>
              <c:f>Sheet1!$B$1</c:f>
              <c:strCache>
                <c:ptCount val="1"/>
                <c:pt idx="0">
                  <c:v>Điểm bài ôn luyện môn Khoa học của bạn Khanh </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Sheet1!$A$2:$A$6</c:f>
              <c:strCache>
                <c:ptCount val="5"/>
                <c:pt idx="0">
                  <c:v>Tuần 1</c:v>
                </c:pt>
                <c:pt idx="1">
                  <c:v>Tuần 2</c:v>
                </c:pt>
                <c:pt idx="2">
                  <c:v>Tuần 3</c:v>
                </c:pt>
                <c:pt idx="3">
                  <c:v>Tuần 4</c:v>
                </c:pt>
                <c:pt idx="4">
                  <c:v>Tuần 5</c:v>
                </c:pt>
              </c:strCache>
            </c:strRef>
          </c:cat>
          <c:val>
            <c:numRef>
              <c:f>Sheet1!$B$2:$B$6</c:f>
              <c:numCache>
                <c:formatCode>General</c:formatCode>
                <c:ptCount val="5"/>
                <c:pt idx="0">
                  <c:v>7</c:v>
                </c:pt>
                <c:pt idx="1">
                  <c:v>5</c:v>
                </c:pt>
                <c:pt idx="2">
                  <c:v>5</c:v>
                </c:pt>
                <c:pt idx="3">
                  <c:v>7</c:v>
                </c:pt>
                <c:pt idx="4">
                  <c:v>8</c:v>
                </c:pt>
              </c:numCache>
            </c:numRef>
          </c:val>
          <c:smooth val="0"/>
          <c:extLst xmlns:c16r2="http://schemas.microsoft.com/office/drawing/2015/06/chart">
            <c:ext xmlns:c16="http://schemas.microsoft.com/office/drawing/2014/chart" uri="{C3380CC4-5D6E-409C-BE32-E72D297353CC}">
              <c16:uniqueId val="{00000000-0AD2-40EB-A266-2EC1EC6DAFA9}"/>
            </c:ext>
          </c:extLst>
        </c:ser>
        <c:dLbls>
          <c:showLegendKey val="0"/>
          <c:showVal val="0"/>
          <c:showCatName val="0"/>
          <c:showSerName val="0"/>
          <c:showPercent val="0"/>
          <c:showBubbleSize val="0"/>
        </c:dLbls>
        <c:marker val="1"/>
        <c:smooth val="0"/>
        <c:axId val="130394624"/>
        <c:axId val="119656384"/>
      </c:lineChart>
      <c:catAx>
        <c:axId val="130394624"/>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solidFill>
                    <a:latin typeface="Times New Roman" panose="02020603050405020304" pitchFamily="18" charset="0"/>
                    <a:ea typeface="+mn-ea"/>
                    <a:cs typeface="Times New Roman" panose="02020603050405020304" pitchFamily="18" charset="0"/>
                  </a:defRPr>
                </a:pPr>
                <a:r>
                  <a:rPr lang="en-US">
                    <a:solidFill>
                      <a:schemeClr val="tx1"/>
                    </a:solidFill>
                    <a:latin typeface="Times New Roman" panose="02020603050405020304" pitchFamily="18" charset="0"/>
                    <a:cs typeface="Times New Roman" panose="02020603050405020304" pitchFamily="18" charset="0"/>
                  </a:rPr>
                  <a:t>Tuần</a:t>
                </a:r>
              </a:p>
            </c:rich>
          </c:tx>
          <c:layout>
            <c:manualLayout>
              <c:xMode val="edge"/>
              <c:yMode val="edge"/>
              <c:x val="0.9369929752082885"/>
              <c:y val="0.83299134003408337"/>
            </c:manualLayout>
          </c:layout>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119656384"/>
        <c:crosses val="autoZero"/>
        <c:auto val="1"/>
        <c:lblAlgn val="ctr"/>
        <c:lblOffset val="100"/>
        <c:noMultiLvlLbl val="0"/>
      </c:catAx>
      <c:valAx>
        <c:axId val="11965638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400">
                    <a:latin typeface="Times New Roman" panose="02020603050405020304" pitchFamily="18" charset="0"/>
                    <a:cs typeface="Times New Roman" panose="02020603050405020304" pitchFamily="18" charset="0"/>
                  </a:rPr>
                  <a:t>Điểm</a:t>
                </a:r>
              </a:p>
            </c:rich>
          </c:tx>
          <c:layout>
            <c:manualLayout>
              <c:xMode val="edge"/>
              <c:yMode val="edge"/>
              <c:x val="1.9028158880764055E-2"/>
              <c:y val="5.0318662400445175E-3"/>
            </c:manualLayout>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0394624"/>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3">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9525" cap="rnd">
        <a:solidFill>
          <a:schemeClr val="phClr"/>
        </a:solidFill>
        <a:round/>
      </a:ln>
    </cs:spPr>
  </cs:dataPointLine>
  <cs:dataPointMarker>
    <cs:lnRef idx="0">
      <cs:styleClr val="auto"/>
    </cs:lnRef>
    <cs:fillRef idx="3">
      <cs:styleClr val="auto"/>
    </cs:fillRef>
    <cs:effectRef idx="3"/>
    <cs:fontRef idx="minor">
      <a:schemeClr val="tx1"/>
    </cs:fontRef>
    <cs:spPr>
      <a:ln w="9525" cap="rnd">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3">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9525" cap="rnd">
        <a:solidFill>
          <a:schemeClr val="phClr"/>
        </a:solidFill>
        <a:round/>
      </a:ln>
    </cs:spPr>
  </cs:dataPointLine>
  <cs:dataPointMarker>
    <cs:lnRef idx="0">
      <cs:styleClr val="auto"/>
    </cs:lnRef>
    <cs:fillRef idx="3">
      <cs:styleClr val="auto"/>
    </cs:fillRef>
    <cs:effectRef idx="3"/>
    <cs:fontRef idx="minor">
      <a:schemeClr val="tx1"/>
    </cs:fontRef>
    <cs:spPr>
      <a:ln w="9525" cap="rnd">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FA510A7A-D6A5-452E-9A0D-94D645D73BB9}" type="datetimeFigureOut">
              <a:rPr lang="en-US" smtClean="0"/>
              <a:t>16-Nov-22</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49279F54-518A-453A-BF96-E324A51FDA0E}" type="slidenum">
              <a:rPr lang="en-US" smtClean="0"/>
              <a:t>‹#›</a:t>
            </a:fld>
            <a:endParaRPr lang="en-US"/>
          </a:p>
        </p:txBody>
      </p:sp>
    </p:spTree>
    <p:extLst>
      <p:ext uri="{BB962C8B-B14F-4D97-AF65-F5344CB8AC3E}">
        <p14:creationId xmlns:p14="http://schemas.microsoft.com/office/powerpoint/2010/main" val="2886865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A510A7A-D6A5-452E-9A0D-94D645D73BB9}" type="datetimeFigureOut">
              <a:rPr lang="en-US" smtClean="0"/>
              <a:t>16-Nov-22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279F54-518A-453A-BF96-E324A51FDA0E}" type="slidenum">
              <a:rPr lang="en-US" smtClean="0"/>
              <a:t>‹#›</a:t>
            </a:fld>
            <a:endParaRPr lang="en-US"/>
          </a:p>
        </p:txBody>
      </p:sp>
    </p:spTree>
    <p:extLst>
      <p:ext uri="{BB962C8B-B14F-4D97-AF65-F5344CB8AC3E}">
        <p14:creationId xmlns:p14="http://schemas.microsoft.com/office/powerpoint/2010/main" val="568240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FA510A7A-D6A5-452E-9A0D-94D645D73BB9}" type="datetimeFigureOut">
              <a:rPr lang="en-US" smtClean="0"/>
              <a:t>16-Nov-22</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9279F54-518A-453A-BF96-E324A51FDA0E}" type="slidenum">
              <a:rPr lang="en-US" smtClean="0"/>
              <a:t>‹#›</a:t>
            </a:fld>
            <a:endParaRPr lang="en-US"/>
          </a:p>
        </p:txBody>
      </p:sp>
    </p:spTree>
    <p:extLst>
      <p:ext uri="{BB962C8B-B14F-4D97-AF65-F5344CB8AC3E}">
        <p14:creationId xmlns:p14="http://schemas.microsoft.com/office/powerpoint/2010/main" val="17367201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FA510A7A-D6A5-452E-9A0D-94D645D73BB9}" type="datetimeFigureOut">
              <a:rPr lang="en-US" smtClean="0"/>
              <a:t>16-Nov-22</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9279F54-518A-453A-BF96-E324A51FDA0E}"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8497571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FA510A7A-D6A5-452E-9A0D-94D645D73BB9}" type="datetimeFigureOut">
              <a:rPr lang="en-US" smtClean="0"/>
              <a:t>16-Nov-22</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9279F54-518A-453A-BF96-E324A51FDA0E}" type="slidenum">
              <a:rPr lang="en-US" smtClean="0"/>
              <a:t>‹#›</a:t>
            </a:fld>
            <a:endParaRPr lang="en-US"/>
          </a:p>
        </p:txBody>
      </p:sp>
    </p:spTree>
    <p:extLst>
      <p:ext uri="{BB962C8B-B14F-4D97-AF65-F5344CB8AC3E}">
        <p14:creationId xmlns:p14="http://schemas.microsoft.com/office/powerpoint/2010/main" val="29436942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A510A7A-D6A5-452E-9A0D-94D645D73BB9}" type="datetimeFigureOut">
              <a:rPr lang="en-US" smtClean="0"/>
              <a:t>16-Nov-22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279F54-518A-453A-BF96-E324A51FDA0E}" type="slidenum">
              <a:rPr lang="en-US" smtClean="0"/>
              <a:t>‹#›</a:t>
            </a:fld>
            <a:endParaRPr lang="en-US"/>
          </a:p>
        </p:txBody>
      </p:sp>
    </p:spTree>
    <p:extLst>
      <p:ext uri="{BB962C8B-B14F-4D97-AF65-F5344CB8AC3E}">
        <p14:creationId xmlns:p14="http://schemas.microsoft.com/office/powerpoint/2010/main" val="21003623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A510A7A-D6A5-452E-9A0D-94D645D73BB9}" type="datetimeFigureOut">
              <a:rPr lang="en-US" smtClean="0"/>
              <a:t>16-Nov-22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279F54-518A-453A-BF96-E324A51FDA0E}" type="slidenum">
              <a:rPr lang="en-US" smtClean="0"/>
              <a:t>‹#›</a:t>
            </a:fld>
            <a:endParaRPr lang="en-US"/>
          </a:p>
        </p:txBody>
      </p:sp>
    </p:spTree>
    <p:extLst>
      <p:ext uri="{BB962C8B-B14F-4D97-AF65-F5344CB8AC3E}">
        <p14:creationId xmlns:p14="http://schemas.microsoft.com/office/powerpoint/2010/main" val="38442501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510A7A-D6A5-452E-9A0D-94D645D73BB9}" type="datetimeFigureOut">
              <a:rPr lang="en-US" smtClean="0"/>
              <a:t>16-Nov-22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279F54-518A-453A-BF96-E324A51FDA0E}" type="slidenum">
              <a:rPr lang="en-US" smtClean="0"/>
              <a:t>‹#›</a:t>
            </a:fld>
            <a:endParaRPr lang="en-US"/>
          </a:p>
        </p:txBody>
      </p:sp>
    </p:spTree>
    <p:extLst>
      <p:ext uri="{BB962C8B-B14F-4D97-AF65-F5344CB8AC3E}">
        <p14:creationId xmlns:p14="http://schemas.microsoft.com/office/powerpoint/2010/main" val="17242943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FA510A7A-D6A5-452E-9A0D-94D645D73BB9}" type="datetimeFigureOut">
              <a:rPr lang="en-US" smtClean="0"/>
              <a:t>16-Nov-22</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49279F54-518A-453A-BF96-E324A51FDA0E}" type="slidenum">
              <a:rPr lang="en-US" smtClean="0"/>
              <a:t>‹#›</a:t>
            </a:fld>
            <a:endParaRPr lang="en-US"/>
          </a:p>
        </p:txBody>
      </p:sp>
    </p:spTree>
    <p:extLst>
      <p:ext uri="{BB962C8B-B14F-4D97-AF65-F5344CB8AC3E}">
        <p14:creationId xmlns:p14="http://schemas.microsoft.com/office/powerpoint/2010/main" val="1394469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510A7A-D6A5-452E-9A0D-94D645D73BB9}" type="datetimeFigureOut">
              <a:rPr lang="en-US" smtClean="0"/>
              <a:t>16-Nov-22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279F54-518A-453A-BF96-E324A51FDA0E}" type="slidenum">
              <a:rPr lang="en-US" smtClean="0"/>
              <a:t>‹#›</a:t>
            </a:fld>
            <a:endParaRPr lang="en-US"/>
          </a:p>
        </p:txBody>
      </p:sp>
    </p:spTree>
    <p:extLst>
      <p:ext uri="{BB962C8B-B14F-4D97-AF65-F5344CB8AC3E}">
        <p14:creationId xmlns:p14="http://schemas.microsoft.com/office/powerpoint/2010/main" val="298923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FA510A7A-D6A5-452E-9A0D-94D645D73BB9}" type="datetimeFigureOut">
              <a:rPr lang="en-US" smtClean="0"/>
              <a:t>16-Nov-22</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49279F54-518A-453A-BF96-E324A51FDA0E}" type="slidenum">
              <a:rPr lang="en-US" smtClean="0"/>
              <a:t>‹#›</a:t>
            </a:fld>
            <a:endParaRPr lang="en-US"/>
          </a:p>
        </p:txBody>
      </p:sp>
    </p:spTree>
    <p:extLst>
      <p:ext uri="{BB962C8B-B14F-4D97-AF65-F5344CB8AC3E}">
        <p14:creationId xmlns:p14="http://schemas.microsoft.com/office/powerpoint/2010/main" val="4102484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A510A7A-D6A5-452E-9A0D-94D645D73BB9}" type="datetimeFigureOut">
              <a:rPr lang="en-US" smtClean="0"/>
              <a:t>16-Nov-22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279F54-518A-453A-BF96-E324A51FDA0E}" type="slidenum">
              <a:rPr lang="en-US" smtClean="0"/>
              <a:t>‹#›</a:t>
            </a:fld>
            <a:endParaRPr lang="en-US"/>
          </a:p>
        </p:txBody>
      </p:sp>
    </p:spTree>
    <p:extLst>
      <p:ext uri="{BB962C8B-B14F-4D97-AF65-F5344CB8AC3E}">
        <p14:creationId xmlns:p14="http://schemas.microsoft.com/office/powerpoint/2010/main" val="2177456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A510A7A-D6A5-452E-9A0D-94D645D73BB9}" type="datetimeFigureOut">
              <a:rPr lang="en-US" smtClean="0"/>
              <a:t>16-Nov-22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279F54-518A-453A-BF96-E324A51FDA0E}" type="slidenum">
              <a:rPr lang="en-US" smtClean="0"/>
              <a:t>‹#›</a:t>
            </a:fld>
            <a:endParaRPr lang="en-US"/>
          </a:p>
        </p:txBody>
      </p:sp>
    </p:spTree>
    <p:extLst>
      <p:ext uri="{BB962C8B-B14F-4D97-AF65-F5344CB8AC3E}">
        <p14:creationId xmlns:p14="http://schemas.microsoft.com/office/powerpoint/2010/main" val="3054042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A510A7A-D6A5-452E-9A0D-94D645D73BB9}" type="datetimeFigureOut">
              <a:rPr lang="en-US" smtClean="0"/>
              <a:t>16-Nov-22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279F54-518A-453A-BF96-E324A51FDA0E}" type="slidenum">
              <a:rPr lang="en-US" smtClean="0"/>
              <a:t>‹#›</a:t>
            </a:fld>
            <a:endParaRPr lang="en-US"/>
          </a:p>
        </p:txBody>
      </p:sp>
    </p:spTree>
    <p:extLst>
      <p:ext uri="{BB962C8B-B14F-4D97-AF65-F5344CB8AC3E}">
        <p14:creationId xmlns:p14="http://schemas.microsoft.com/office/powerpoint/2010/main" val="509726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510A7A-D6A5-452E-9A0D-94D645D73BB9}" type="datetimeFigureOut">
              <a:rPr lang="en-US" smtClean="0"/>
              <a:t>16-Nov-22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279F54-518A-453A-BF96-E324A51FDA0E}" type="slidenum">
              <a:rPr lang="en-US" smtClean="0"/>
              <a:t>‹#›</a:t>
            </a:fld>
            <a:endParaRPr lang="en-US"/>
          </a:p>
        </p:txBody>
      </p:sp>
    </p:spTree>
    <p:extLst>
      <p:ext uri="{BB962C8B-B14F-4D97-AF65-F5344CB8AC3E}">
        <p14:creationId xmlns:p14="http://schemas.microsoft.com/office/powerpoint/2010/main" val="2007563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A510A7A-D6A5-452E-9A0D-94D645D73BB9}" type="datetimeFigureOut">
              <a:rPr lang="en-US" smtClean="0"/>
              <a:t>16-Nov-22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279F54-518A-453A-BF96-E324A51FDA0E}" type="slidenum">
              <a:rPr lang="en-US" smtClean="0"/>
              <a:t>‹#›</a:t>
            </a:fld>
            <a:endParaRPr lang="en-US"/>
          </a:p>
        </p:txBody>
      </p:sp>
    </p:spTree>
    <p:extLst>
      <p:ext uri="{BB962C8B-B14F-4D97-AF65-F5344CB8AC3E}">
        <p14:creationId xmlns:p14="http://schemas.microsoft.com/office/powerpoint/2010/main" val="3634343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A510A7A-D6A5-452E-9A0D-94D645D73BB9}" type="datetimeFigureOut">
              <a:rPr lang="en-US" smtClean="0"/>
              <a:t>16-Nov-22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279F54-518A-453A-BF96-E324A51FDA0E}" type="slidenum">
              <a:rPr lang="en-US" smtClean="0"/>
              <a:t>‹#›</a:t>
            </a:fld>
            <a:endParaRPr lang="en-US"/>
          </a:p>
        </p:txBody>
      </p:sp>
    </p:spTree>
    <p:extLst>
      <p:ext uri="{BB962C8B-B14F-4D97-AF65-F5344CB8AC3E}">
        <p14:creationId xmlns:p14="http://schemas.microsoft.com/office/powerpoint/2010/main" val="3087517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A510A7A-D6A5-452E-9A0D-94D645D73BB9}" type="datetimeFigureOut">
              <a:rPr lang="en-US" smtClean="0"/>
              <a:t>16-Nov-22</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9279F54-518A-453A-BF96-E324A51FDA0E}" type="slidenum">
              <a:rPr lang="en-US" smtClean="0"/>
              <a:t>‹#›</a:t>
            </a:fld>
            <a:endParaRPr lang="en-US"/>
          </a:p>
        </p:txBody>
      </p:sp>
    </p:spTree>
    <p:extLst>
      <p:ext uri="{BB962C8B-B14F-4D97-AF65-F5344CB8AC3E}">
        <p14:creationId xmlns:p14="http://schemas.microsoft.com/office/powerpoint/2010/main" val="2249064029"/>
      </p:ext>
    </p:extLst>
  </p:cSld>
  <p:clrMap bg1="lt1" tx1="dk1" bg2="lt2" tx2="dk2" accent1="accent1" accent2="accent2" accent3="accent3" accent4="accent4" accent5="accent5" accent6="accent6" hlink="hlink" folHlink="folHlink"/>
  <p:sldLayoutIdLst>
    <p:sldLayoutId id="2147483868" r:id="rId1"/>
    <p:sldLayoutId id="2147483869" r:id="rId2"/>
    <p:sldLayoutId id="2147483870" r:id="rId3"/>
    <p:sldLayoutId id="2147483871" r:id="rId4"/>
    <p:sldLayoutId id="2147483872" r:id="rId5"/>
    <p:sldLayoutId id="2147483873" r:id="rId6"/>
    <p:sldLayoutId id="2147483874" r:id="rId7"/>
    <p:sldLayoutId id="2147483875" r:id="rId8"/>
    <p:sldLayoutId id="2147483876" r:id="rId9"/>
    <p:sldLayoutId id="2147483877" r:id="rId10"/>
    <p:sldLayoutId id="2147483878" r:id="rId11"/>
    <p:sldLayoutId id="2147483879" r:id="rId12"/>
    <p:sldLayoutId id="2147483880" r:id="rId13"/>
    <p:sldLayoutId id="2147483881" r:id="rId14"/>
    <p:sldLayoutId id="2147483882" r:id="rId15"/>
    <p:sldLayoutId id="2147483883" r:id="rId16"/>
    <p:sldLayoutId id="2147483884"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1A52276C-9A4D-4CEC-95BD-855513A40968}"/>
              </a:ext>
            </a:extLst>
          </p:cNvPr>
          <p:cNvSpPr txBox="1"/>
          <p:nvPr/>
        </p:nvSpPr>
        <p:spPr>
          <a:xfrm>
            <a:off x="486384" y="1595336"/>
            <a:ext cx="11556459" cy="1969851"/>
          </a:xfrm>
          <a:prstGeom prst="rect">
            <a:avLst/>
          </a:prstGeom>
          <a:noFill/>
        </p:spPr>
        <p:txBody>
          <a:bodyPr wrap="square" rtlCol="0">
            <a:spAutoFit/>
          </a:bodyPr>
          <a:lstStyle/>
          <a:p>
            <a:pPr algn="ctr"/>
            <a:r>
              <a:rPr lang="en-US" sz="6000" b="1">
                <a:solidFill>
                  <a:srgbClr val="00B050"/>
                </a:solidFill>
                <a:latin typeface="Times New Roman" panose="02020603050405020304" pitchFamily="18" charset="0"/>
                <a:cs typeface="Times New Roman" panose="02020603050405020304" pitchFamily="18" charset="0"/>
              </a:rPr>
              <a:t>Bài 3. BIỂU ĐỒ ĐOẠN THẲNG (tiếp theo…)</a:t>
            </a:r>
          </a:p>
        </p:txBody>
      </p:sp>
      <p:sp>
        <p:nvSpPr>
          <p:cNvPr id="2" name="Subtitle 1"/>
          <p:cNvSpPr>
            <a:spLocks noGrp="1"/>
          </p:cNvSpPr>
          <p:nvPr>
            <p:ph type="subTitle" idx="1"/>
          </p:nvPr>
        </p:nvSpPr>
        <p:spPr/>
        <p:txBody>
          <a:bodyPr/>
          <a:lstStyle/>
          <a:p>
            <a:endParaRPr lang="en-US"/>
          </a:p>
        </p:txBody>
      </p:sp>
    </p:spTree>
    <p:extLst>
      <p:ext uri="{BB962C8B-B14F-4D97-AF65-F5344CB8AC3E}">
        <p14:creationId xmlns:p14="http://schemas.microsoft.com/office/powerpoint/2010/main" val="2959338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mph" presetSubtype="0" repeatCount="indefinite" fill="hold" grpId="0" nodeType="withEffect">
                                  <p:stCondLst>
                                    <p:cond delay="0"/>
                                  </p:stCondLst>
                                  <p:endCondLst>
                                    <p:cond evt="onNext" delay="0">
                                      <p:tgtEl>
                                        <p:sldTgt/>
                                      </p:tgtEl>
                                    </p:cond>
                                  </p:endCondLst>
                                  <p:iterate type="lt">
                                    <p:tmPct val="10000"/>
                                  </p:iterate>
                                  <p:childTnLst>
                                    <p:animMotion origin="layout" path="M 0.0 0.0 L 0.0 -0.07213" pathEditMode="relative" ptsTypes="">
                                      <p:cBhvr>
                                        <p:cTn id="6" dur="250" accel="50000" decel="50000" autoRev="1" fill="hold">
                                          <p:stCondLst>
                                            <p:cond delay="0"/>
                                          </p:stCondLst>
                                        </p:cTn>
                                        <p:tgtEl>
                                          <p:spTgt spid="4"/>
                                        </p:tgtEl>
                                        <p:attrNameLst>
                                          <p:attrName>ppt_x</p:attrName>
                                          <p:attrName>ppt_y</p:attrName>
                                        </p:attrNameLst>
                                      </p:cBhvr>
                                    </p:animMotion>
                                    <p:animRot by="1500000">
                                      <p:cBhvr>
                                        <p:cTn id="7" dur="125" fill="hold">
                                          <p:stCondLst>
                                            <p:cond delay="0"/>
                                          </p:stCondLst>
                                        </p:cTn>
                                        <p:tgtEl>
                                          <p:spTgt spid="4"/>
                                        </p:tgtEl>
                                        <p:attrNameLst>
                                          <p:attrName>r</p:attrName>
                                        </p:attrNameLst>
                                      </p:cBhvr>
                                    </p:animRot>
                                    <p:animRot by="-1500000">
                                      <p:cBhvr>
                                        <p:cTn id="8" dur="125" fill="hold">
                                          <p:stCondLst>
                                            <p:cond delay="125"/>
                                          </p:stCondLst>
                                        </p:cTn>
                                        <p:tgtEl>
                                          <p:spTgt spid="4"/>
                                        </p:tgtEl>
                                        <p:attrNameLst>
                                          <p:attrName>r</p:attrName>
                                        </p:attrNameLst>
                                      </p:cBhvr>
                                    </p:animRot>
                                    <p:animRot by="-1500000">
                                      <p:cBhvr>
                                        <p:cTn id="9" dur="125" fill="hold">
                                          <p:stCondLst>
                                            <p:cond delay="250"/>
                                          </p:stCondLst>
                                        </p:cTn>
                                        <p:tgtEl>
                                          <p:spTgt spid="4"/>
                                        </p:tgtEl>
                                        <p:attrNameLst>
                                          <p:attrName>r</p:attrName>
                                        </p:attrNameLst>
                                      </p:cBhvr>
                                    </p:animRot>
                                    <p:animRot by="1500000">
                                      <p:cBhvr>
                                        <p:cTn id="10" dur="125" fill="hold">
                                          <p:stCondLst>
                                            <p:cond delay="375"/>
                                          </p:stCondLst>
                                        </p:cTn>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xmlns="" id="{8262F8FF-7E9F-42D3-BC71-9356592EFC9D}"/>
              </a:ext>
            </a:extLst>
          </p:cNvPr>
          <p:cNvGraphicFramePr/>
          <p:nvPr>
            <p:extLst>
              <p:ext uri="{D42A27DB-BD31-4B8C-83A1-F6EECF244321}">
                <p14:modId xmlns:p14="http://schemas.microsoft.com/office/powerpoint/2010/main" val="2452788779"/>
              </p:ext>
            </p:extLst>
          </p:nvPr>
        </p:nvGraphicFramePr>
        <p:xfrm>
          <a:off x="141295" y="1468185"/>
          <a:ext cx="6899564" cy="460048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Table 2">
            <a:extLst>
              <a:ext uri="{FF2B5EF4-FFF2-40B4-BE49-F238E27FC236}">
                <a16:creationId xmlns:a16="http://schemas.microsoft.com/office/drawing/2014/main" xmlns="" id="{E229F814-E98D-4473-A0EE-474B9FF7671E}"/>
              </a:ext>
            </a:extLst>
          </p:cNvPr>
          <p:cNvGraphicFramePr>
            <a:graphicFrameLocks noGrp="1"/>
          </p:cNvGraphicFramePr>
          <p:nvPr>
            <p:extLst>
              <p:ext uri="{D42A27DB-BD31-4B8C-83A1-F6EECF244321}">
                <p14:modId xmlns:p14="http://schemas.microsoft.com/office/powerpoint/2010/main" val="3865234144"/>
              </p:ext>
            </p:extLst>
          </p:nvPr>
        </p:nvGraphicFramePr>
        <p:xfrm>
          <a:off x="6096000" y="3000717"/>
          <a:ext cx="5885233" cy="1737360"/>
        </p:xfrm>
        <a:graphic>
          <a:graphicData uri="http://schemas.openxmlformats.org/drawingml/2006/table">
            <a:tbl>
              <a:tblPr firstRow="1" bandRow="1">
                <a:tableStyleId>{5C22544A-7EE6-4342-B048-85BDC9FD1C3A}</a:tableStyleId>
              </a:tblPr>
              <a:tblGrid>
                <a:gridCol w="981013">
                  <a:extLst>
                    <a:ext uri="{9D8B030D-6E8A-4147-A177-3AD203B41FA5}">
                      <a16:colId xmlns:a16="http://schemas.microsoft.com/office/drawing/2014/main" xmlns="" val="4150375184"/>
                    </a:ext>
                  </a:extLst>
                </a:gridCol>
                <a:gridCol w="980844">
                  <a:extLst>
                    <a:ext uri="{9D8B030D-6E8A-4147-A177-3AD203B41FA5}">
                      <a16:colId xmlns:a16="http://schemas.microsoft.com/office/drawing/2014/main" xmlns="" val="2959663951"/>
                    </a:ext>
                  </a:extLst>
                </a:gridCol>
                <a:gridCol w="980844">
                  <a:extLst>
                    <a:ext uri="{9D8B030D-6E8A-4147-A177-3AD203B41FA5}">
                      <a16:colId xmlns:a16="http://schemas.microsoft.com/office/drawing/2014/main" xmlns="" val="3394372146"/>
                    </a:ext>
                  </a:extLst>
                </a:gridCol>
                <a:gridCol w="980844">
                  <a:extLst>
                    <a:ext uri="{9D8B030D-6E8A-4147-A177-3AD203B41FA5}">
                      <a16:colId xmlns:a16="http://schemas.microsoft.com/office/drawing/2014/main" xmlns="" val="4219417661"/>
                    </a:ext>
                  </a:extLst>
                </a:gridCol>
                <a:gridCol w="980844">
                  <a:extLst>
                    <a:ext uri="{9D8B030D-6E8A-4147-A177-3AD203B41FA5}">
                      <a16:colId xmlns:a16="http://schemas.microsoft.com/office/drawing/2014/main" xmlns="" val="3839699666"/>
                    </a:ext>
                  </a:extLst>
                </a:gridCol>
                <a:gridCol w="980844">
                  <a:extLst>
                    <a:ext uri="{9D8B030D-6E8A-4147-A177-3AD203B41FA5}">
                      <a16:colId xmlns:a16="http://schemas.microsoft.com/office/drawing/2014/main" xmlns="" val="1799714692"/>
                    </a:ext>
                  </a:extLst>
                </a:gridCol>
              </a:tblGrid>
              <a:tr h="780539">
                <a:tc gridSpan="6">
                  <a:txBody>
                    <a:bodyPr/>
                    <a:lstStyle/>
                    <a:p>
                      <a:pPr algn="ctr"/>
                      <a:r>
                        <a:rPr lang="en-US" sz="2400">
                          <a:latin typeface="Times New Roman" panose="02020603050405020304" pitchFamily="18" charset="0"/>
                          <a:cs typeface="Times New Roman" panose="02020603050405020304" pitchFamily="18" charset="0"/>
                        </a:rPr>
                        <a:t>Điểm bài ôn luyện môn Khoa học của bạn Khanh trong 5 tuần đầu</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552437813"/>
                  </a:ext>
                </a:extLst>
              </a:tr>
              <a:tr h="433633">
                <a:tc>
                  <a:txBody>
                    <a:bodyPr/>
                    <a:lstStyle/>
                    <a:p>
                      <a:pPr algn="ctr"/>
                      <a:r>
                        <a:rPr lang="en-US" sz="2400">
                          <a:latin typeface="Times New Roman" panose="02020603050405020304" pitchFamily="18" charset="0"/>
                          <a:cs typeface="Times New Roman" panose="02020603050405020304" pitchFamily="18" charset="0"/>
                        </a:rPr>
                        <a:t>Tuần </a:t>
                      </a:r>
                    </a:p>
                  </a:txBody>
                  <a:tcPr/>
                </a:tc>
                <a:tc>
                  <a:txBody>
                    <a:bodyPr/>
                    <a:lstStyle/>
                    <a:p>
                      <a:pPr algn="ctr"/>
                      <a:r>
                        <a:rPr lang="en-US" sz="2400">
                          <a:latin typeface="Times New Roman" panose="02020603050405020304" pitchFamily="18" charset="0"/>
                          <a:cs typeface="Times New Roman" panose="02020603050405020304" pitchFamily="18" charset="0"/>
                        </a:rPr>
                        <a:t>1</a:t>
                      </a:r>
                    </a:p>
                  </a:txBody>
                  <a:tcPr/>
                </a:tc>
                <a:tc>
                  <a:txBody>
                    <a:bodyPr/>
                    <a:lstStyle/>
                    <a:p>
                      <a:pPr algn="ctr"/>
                      <a:r>
                        <a:rPr lang="en-US" sz="2400">
                          <a:latin typeface="Times New Roman" panose="02020603050405020304" pitchFamily="18" charset="0"/>
                          <a:cs typeface="Times New Roman" panose="02020603050405020304" pitchFamily="18" charset="0"/>
                        </a:rPr>
                        <a:t>2</a:t>
                      </a:r>
                    </a:p>
                  </a:txBody>
                  <a:tcPr/>
                </a:tc>
                <a:tc>
                  <a:txBody>
                    <a:bodyPr/>
                    <a:lstStyle/>
                    <a:p>
                      <a:pPr algn="ctr"/>
                      <a:r>
                        <a:rPr lang="en-US" sz="2400">
                          <a:latin typeface="Times New Roman" panose="02020603050405020304" pitchFamily="18" charset="0"/>
                          <a:cs typeface="Times New Roman" panose="02020603050405020304" pitchFamily="18" charset="0"/>
                        </a:rPr>
                        <a:t>3</a:t>
                      </a:r>
                    </a:p>
                  </a:txBody>
                  <a:tcPr/>
                </a:tc>
                <a:tc>
                  <a:txBody>
                    <a:bodyPr/>
                    <a:lstStyle/>
                    <a:p>
                      <a:pPr algn="ctr"/>
                      <a:r>
                        <a:rPr lang="en-US" sz="2400">
                          <a:latin typeface="Times New Roman" panose="02020603050405020304" pitchFamily="18" charset="0"/>
                          <a:cs typeface="Times New Roman" panose="02020603050405020304" pitchFamily="18" charset="0"/>
                        </a:rPr>
                        <a:t>4</a:t>
                      </a:r>
                    </a:p>
                  </a:txBody>
                  <a:tcPr/>
                </a:tc>
                <a:tc>
                  <a:txBody>
                    <a:bodyPr/>
                    <a:lstStyle/>
                    <a:p>
                      <a:pPr algn="ctr"/>
                      <a:r>
                        <a:rPr lang="en-US" sz="2400">
                          <a:latin typeface="Times New Roman" panose="02020603050405020304" pitchFamily="18" charset="0"/>
                          <a:cs typeface="Times New Roman" panose="02020603050405020304" pitchFamily="18" charset="0"/>
                        </a:rPr>
                        <a:t>5</a:t>
                      </a:r>
                    </a:p>
                  </a:txBody>
                  <a:tcPr/>
                </a:tc>
                <a:extLst>
                  <a:ext uri="{0D108BD9-81ED-4DB2-BD59-A6C34878D82A}">
                    <a16:rowId xmlns:a16="http://schemas.microsoft.com/office/drawing/2014/main" xmlns="" val="2131920097"/>
                  </a:ext>
                </a:extLst>
              </a:tr>
              <a:tr h="433633">
                <a:tc>
                  <a:txBody>
                    <a:bodyPr/>
                    <a:lstStyle/>
                    <a:p>
                      <a:pPr algn="ctr"/>
                      <a:r>
                        <a:rPr lang="en-US" sz="2400">
                          <a:latin typeface="Times New Roman" panose="02020603050405020304" pitchFamily="18" charset="0"/>
                          <a:cs typeface="Times New Roman" panose="02020603050405020304" pitchFamily="18" charset="0"/>
                        </a:rPr>
                        <a:t>Điểm</a:t>
                      </a:r>
                    </a:p>
                  </a:txBody>
                  <a:tcPr/>
                </a:tc>
                <a:tc>
                  <a:txBody>
                    <a:bodyPr/>
                    <a:lstStyle/>
                    <a:p>
                      <a:pPr algn="ctr"/>
                      <a:r>
                        <a:rPr lang="en-US" sz="2400">
                          <a:latin typeface="Times New Roman" panose="02020603050405020304" pitchFamily="18" charset="0"/>
                          <a:cs typeface="Times New Roman" panose="02020603050405020304" pitchFamily="18" charset="0"/>
                        </a:rPr>
                        <a:t>7</a:t>
                      </a:r>
                    </a:p>
                  </a:txBody>
                  <a:tcPr/>
                </a:tc>
                <a:tc>
                  <a:txBody>
                    <a:bodyPr/>
                    <a:lstStyle/>
                    <a:p>
                      <a:pPr algn="ctr"/>
                      <a:r>
                        <a:rPr lang="en-US" sz="2400">
                          <a:latin typeface="Times New Roman" panose="02020603050405020304" pitchFamily="18" charset="0"/>
                          <a:cs typeface="Times New Roman" panose="02020603050405020304" pitchFamily="18" charset="0"/>
                        </a:rPr>
                        <a:t>5</a:t>
                      </a:r>
                    </a:p>
                  </a:txBody>
                  <a:tcPr/>
                </a:tc>
                <a:tc>
                  <a:txBody>
                    <a:bodyPr/>
                    <a:lstStyle/>
                    <a:p>
                      <a:pPr algn="ctr"/>
                      <a:r>
                        <a:rPr lang="en-US" sz="2400">
                          <a:latin typeface="Times New Roman" panose="02020603050405020304" pitchFamily="18" charset="0"/>
                          <a:cs typeface="Times New Roman" panose="02020603050405020304" pitchFamily="18" charset="0"/>
                        </a:rPr>
                        <a:t>5</a:t>
                      </a:r>
                    </a:p>
                  </a:txBody>
                  <a:tcPr/>
                </a:tc>
                <a:tc>
                  <a:txBody>
                    <a:bodyPr/>
                    <a:lstStyle/>
                    <a:p>
                      <a:pPr algn="ctr"/>
                      <a:r>
                        <a:rPr lang="en-US" sz="2400">
                          <a:latin typeface="Times New Roman" panose="02020603050405020304" pitchFamily="18" charset="0"/>
                          <a:cs typeface="Times New Roman" panose="02020603050405020304" pitchFamily="18" charset="0"/>
                        </a:rPr>
                        <a:t>7</a:t>
                      </a:r>
                    </a:p>
                  </a:txBody>
                  <a:tcPr/>
                </a:tc>
                <a:tc>
                  <a:txBody>
                    <a:bodyPr/>
                    <a:lstStyle/>
                    <a:p>
                      <a:pPr algn="ctr"/>
                      <a:r>
                        <a:rPr lang="en-US" sz="2400">
                          <a:latin typeface="Times New Roman" panose="02020603050405020304" pitchFamily="18" charset="0"/>
                          <a:cs typeface="Times New Roman" panose="02020603050405020304" pitchFamily="18" charset="0"/>
                        </a:rPr>
                        <a:t>8</a:t>
                      </a:r>
                    </a:p>
                  </a:txBody>
                  <a:tcPr/>
                </a:tc>
                <a:extLst>
                  <a:ext uri="{0D108BD9-81ED-4DB2-BD59-A6C34878D82A}">
                    <a16:rowId xmlns:a16="http://schemas.microsoft.com/office/drawing/2014/main" xmlns="" val="2899048026"/>
                  </a:ext>
                </a:extLst>
              </a:tr>
            </a:tbl>
          </a:graphicData>
        </a:graphic>
      </p:graphicFrame>
      <p:sp>
        <p:nvSpPr>
          <p:cNvPr id="6" name="TextBox 5">
            <a:extLst>
              <a:ext uri="{FF2B5EF4-FFF2-40B4-BE49-F238E27FC236}">
                <a16:creationId xmlns:a16="http://schemas.microsoft.com/office/drawing/2014/main" xmlns="" id="{AA156808-18F4-4D9C-909D-20CA78BD20E7}"/>
              </a:ext>
            </a:extLst>
          </p:cNvPr>
          <p:cNvSpPr txBox="1"/>
          <p:nvPr/>
        </p:nvSpPr>
        <p:spPr>
          <a:xfrm>
            <a:off x="5568053" y="304611"/>
            <a:ext cx="5938984" cy="954107"/>
          </a:xfrm>
          <a:prstGeom prst="rect">
            <a:avLst/>
          </a:prstGeom>
          <a:noFill/>
        </p:spPr>
        <p:txBody>
          <a:bodyPr wrap="square">
            <a:spAutoFit/>
          </a:bodyPr>
          <a:lstStyle/>
          <a:p>
            <a:r>
              <a:rPr lang="nl-NL" sz="2800">
                <a:effectLst/>
                <a:latin typeface="Times New Roman" panose="02020603050405020304" pitchFamily="18" charset="0"/>
                <a:ea typeface="Times New Roman" panose="02020603050405020304" pitchFamily="18" charset="0"/>
              </a:rPr>
              <a:t>Đọc thông tin từ biểu đồ sau và ghi vào bảng thống kê tương ứng</a:t>
            </a:r>
            <a:endParaRPr lang="en-US" sz="2800"/>
          </a:p>
        </p:txBody>
      </p:sp>
      <p:cxnSp>
        <p:nvCxnSpPr>
          <p:cNvPr id="8" name="Straight Arrow Connector 7">
            <a:extLst>
              <a:ext uri="{FF2B5EF4-FFF2-40B4-BE49-F238E27FC236}">
                <a16:creationId xmlns:a16="http://schemas.microsoft.com/office/drawing/2014/main" xmlns="" id="{4319CA41-59DD-4ACF-AE6D-06A0B6FB8764}"/>
              </a:ext>
            </a:extLst>
          </p:cNvPr>
          <p:cNvCxnSpPr/>
          <p:nvPr/>
        </p:nvCxnSpPr>
        <p:spPr>
          <a:xfrm>
            <a:off x="719847" y="5398852"/>
            <a:ext cx="5885234"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0" name="Straight Arrow Connector 9">
            <a:extLst>
              <a:ext uri="{FF2B5EF4-FFF2-40B4-BE49-F238E27FC236}">
                <a16:creationId xmlns:a16="http://schemas.microsoft.com/office/drawing/2014/main" xmlns="" id="{8F932BD3-4E37-47B1-A26F-E1B307CF333B}"/>
              </a:ext>
            </a:extLst>
          </p:cNvPr>
          <p:cNvCxnSpPr>
            <a:cxnSpLocks/>
          </p:cNvCxnSpPr>
          <p:nvPr/>
        </p:nvCxnSpPr>
        <p:spPr>
          <a:xfrm flipV="1">
            <a:off x="719847" y="1571017"/>
            <a:ext cx="0" cy="3852153"/>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007197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3730C61A-8D26-4098-89F2-EEFF44F12169}"/>
              </a:ext>
            </a:extLst>
          </p:cNvPr>
          <p:cNvSpPr txBox="1"/>
          <p:nvPr/>
        </p:nvSpPr>
        <p:spPr>
          <a:xfrm>
            <a:off x="6096000" y="374134"/>
            <a:ext cx="2890982" cy="523220"/>
          </a:xfrm>
          <a:prstGeom prst="rect">
            <a:avLst/>
          </a:prstGeom>
          <a:noFill/>
          <a:ln w="19050">
            <a:solidFill>
              <a:srgbClr val="FF0000"/>
            </a:solidFill>
          </a:ln>
        </p:spPr>
        <p:txBody>
          <a:bodyPr wrap="square">
            <a:spAutoFit/>
          </a:bodyPr>
          <a:lstStyle/>
          <a:p>
            <a:r>
              <a:rPr lang="nl-NL" sz="2800" b="1">
                <a:solidFill>
                  <a:srgbClr val="0000FF"/>
                </a:solidFill>
                <a:effectLst/>
                <a:latin typeface="Times New Roman" panose="02020603050405020304" pitchFamily="18" charset="0"/>
                <a:ea typeface="Times New Roman" panose="02020603050405020304" pitchFamily="18" charset="0"/>
              </a:rPr>
              <a:t>TRẮC NGHIỆM</a:t>
            </a:r>
            <a:endParaRPr lang="en-US" sz="2800"/>
          </a:p>
        </p:txBody>
      </p:sp>
      <p:sp>
        <p:nvSpPr>
          <p:cNvPr id="8" name="TextBox 7">
            <a:extLst>
              <a:ext uri="{FF2B5EF4-FFF2-40B4-BE49-F238E27FC236}">
                <a16:creationId xmlns:a16="http://schemas.microsoft.com/office/drawing/2014/main" xmlns="" id="{C0BB2838-E56D-4889-845D-201303A818E1}"/>
              </a:ext>
            </a:extLst>
          </p:cNvPr>
          <p:cNvSpPr txBox="1"/>
          <p:nvPr/>
        </p:nvSpPr>
        <p:spPr>
          <a:xfrm>
            <a:off x="775853" y="1513751"/>
            <a:ext cx="10326255" cy="4278094"/>
          </a:xfrm>
          <a:prstGeom prst="rect">
            <a:avLst/>
          </a:prstGeom>
          <a:noFill/>
        </p:spPr>
        <p:txBody>
          <a:bodyPr wrap="square">
            <a:spAutoFit/>
          </a:bodyPr>
          <a:lstStyle/>
          <a:p>
            <a:pPr marL="0" marR="0">
              <a:spcBef>
                <a:spcPts val="0"/>
              </a:spcBef>
              <a:spcAft>
                <a:spcPts val="0"/>
              </a:spcAft>
            </a:pPr>
            <a:r>
              <a:rPr lang="nl-NL" sz="2800" b="1">
                <a:solidFill>
                  <a:srgbClr val="0000FF"/>
                </a:solidFill>
                <a:effectLst/>
                <a:latin typeface="Times New Roman" panose="02020603050405020304" pitchFamily="18" charset="0"/>
                <a:ea typeface="Times New Roman" panose="02020603050405020304" pitchFamily="18" charset="0"/>
              </a:rPr>
              <a:t>Câu 1 : </a:t>
            </a:r>
            <a:r>
              <a:rPr lang="en-US" sz="2800">
                <a:solidFill>
                  <a:srgbClr val="333333"/>
                </a:solidFill>
                <a:effectLst/>
                <a:latin typeface="Times New Roman" panose="02020603050405020304" pitchFamily="18" charset="0"/>
                <a:ea typeface="Times New Roman" panose="02020603050405020304" pitchFamily="18" charset="0"/>
              </a:rPr>
              <a:t>Khẳng định nào sau đây là sai khi nói về biểu đồ đoạn thẳng?</a:t>
            </a:r>
            <a:endParaRPr lang="en-US" sz="2800">
              <a:effectLst/>
              <a:latin typeface="Times New Roman" panose="02020603050405020304" pitchFamily="18" charset="0"/>
              <a:ea typeface="Times New Roman" panose="02020603050405020304" pitchFamily="18" charset="0"/>
            </a:endParaRPr>
          </a:p>
          <a:p>
            <a:pPr marL="0" marR="0">
              <a:spcBef>
                <a:spcPts val="0"/>
              </a:spcBef>
              <a:spcAft>
                <a:spcPts val="750"/>
              </a:spcAft>
            </a:pPr>
            <a:r>
              <a:rPr lang="en-US" sz="2800" b="1" kern="1800">
                <a:solidFill>
                  <a:srgbClr val="0000FF"/>
                </a:solidFill>
                <a:effectLst/>
                <a:latin typeface="Times New Roman" panose="02020603050405020304" pitchFamily="18" charset="0"/>
                <a:ea typeface="Times New Roman" panose="02020603050405020304" pitchFamily="18" charset="0"/>
              </a:rPr>
              <a:t>A. </a:t>
            </a:r>
            <a:r>
              <a:rPr lang="en-US" sz="2800" kern="1800">
                <a:solidFill>
                  <a:srgbClr val="333333"/>
                </a:solidFill>
                <a:effectLst/>
                <a:latin typeface="Times New Roman" panose="02020603050405020304" pitchFamily="18" charset="0"/>
                <a:ea typeface="Times New Roman" panose="02020603050405020304" pitchFamily="18" charset="0"/>
              </a:rPr>
              <a:t>Trục nằm ngang biểu diễn các đối tượng thống kê.</a:t>
            </a:r>
            <a:endParaRPr lang="en-US" sz="2800">
              <a:effectLst/>
              <a:latin typeface="Times New Roman" panose="02020603050405020304" pitchFamily="18" charset="0"/>
              <a:ea typeface="Times New Roman" panose="02020603050405020304" pitchFamily="18" charset="0"/>
            </a:endParaRPr>
          </a:p>
          <a:p>
            <a:pPr marL="0" marR="0">
              <a:spcBef>
                <a:spcPts val="0"/>
              </a:spcBef>
              <a:spcAft>
                <a:spcPts val="750"/>
              </a:spcAft>
            </a:pPr>
            <a:r>
              <a:rPr lang="en-US" sz="2800" b="1" kern="1800">
                <a:solidFill>
                  <a:srgbClr val="0000FF"/>
                </a:solidFill>
                <a:effectLst/>
                <a:latin typeface="Times New Roman" panose="02020603050405020304" pitchFamily="18" charset="0"/>
                <a:ea typeface="Times New Roman" panose="02020603050405020304" pitchFamily="18" charset="0"/>
              </a:rPr>
              <a:t>B. </a:t>
            </a:r>
            <a:r>
              <a:rPr lang="en-US" sz="2800" kern="1800">
                <a:solidFill>
                  <a:srgbClr val="333333"/>
                </a:solidFill>
                <a:effectLst/>
                <a:latin typeface="Times New Roman" panose="02020603050405020304" pitchFamily="18" charset="0"/>
                <a:ea typeface="Times New Roman" panose="02020603050405020304" pitchFamily="18" charset="0"/>
              </a:rPr>
              <a:t>Biểu đồ đoạn thẳng là đường gấp khúc nối từng điểm liên tiếp bằng các đoạn thẳng</a:t>
            </a:r>
            <a:endParaRPr lang="en-US" sz="2800">
              <a:effectLst/>
              <a:latin typeface="Times New Roman" panose="02020603050405020304" pitchFamily="18" charset="0"/>
              <a:ea typeface="Times New Roman" panose="02020603050405020304" pitchFamily="18" charset="0"/>
            </a:endParaRPr>
          </a:p>
          <a:p>
            <a:pPr marL="0" marR="0">
              <a:spcBef>
                <a:spcPts val="0"/>
              </a:spcBef>
              <a:spcAft>
                <a:spcPts val="750"/>
              </a:spcAft>
            </a:pPr>
            <a:r>
              <a:rPr lang="en-US" sz="2800" b="1" kern="1800">
                <a:solidFill>
                  <a:srgbClr val="0000FF"/>
                </a:solidFill>
                <a:effectLst/>
                <a:latin typeface="Times New Roman" panose="02020603050405020304" pitchFamily="18" charset="0"/>
                <a:ea typeface="Times New Roman" panose="02020603050405020304" pitchFamily="18" charset="0"/>
              </a:rPr>
              <a:t>C. </a:t>
            </a:r>
            <a:r>
              <a:rPr lang="en-US" sz="2800" kern="1800">
                <a:solidFill>
                  <a:srgbClr val="333333"/>
                </a:solidFill>
                <a:effectLst/>
                <a:latin typeface="Times New Roman" panose="02020603050405020304" pitchFamily="18" charset="0"/>
                <a:ea typeface="Times New Roman" panose="02020603050405020304" pitchFamily="18" charset="0"/>
              </a:rPr>
              <a:t>Mỗi điểm đầu mút của các đoạn thẳng trong từng đường gấp khúc được xác định bởi một đối tượng thống kê và số liệu thống kê theo tiêu chí của đối tượng đó.</a:t>
            </a:r>
            <a:endParaRPr lang="en-US" sz="2800">
              <a:effectLst/>
              <a:latin typeface="Times New Roman" panose="02020603050405020304" pitchFamily="18" charset="0"/>
              <a:ea typeface="Times New Roman" panose="02020603050405020304" pitchFamily="18" charset="0"/>
            </a:endParaRPr>
          </a:p>
          <a:p>
            <a:pPr marL="0" marR="0">
              <a:spcBef>
                <a:spcPts val="0"/>
              </a:spcBef>
              <a:spcAft>
                <a:spcPts val="750"/>
              </a:spcAft>
            </a:pPr>
            <a:r>
              <a:rPr lang="en-US" sz="2800" b="1" kern="1800">
                <a:solidFill>
                  <a:srgbClr val="0000FF"/>
                </a:solidFill>
                <a:effectLst/>
                <a:latin typeface="Times New Roman" panose="02020603050405020304" pitchFamily="18" charset="0"/>
                <a:ea typeface="Times New Roman" panose="02020603050405020304" pitchFamily="18" charset="0"/>
              </a:rPr>
              <a:t>D. </a:t>
            </a:r>
            <a:r>
              <a:rPr lang="en-US" sz="2800" kern="1800">
                <a:solidFill>
                  <a:srgbClr val="333333"/>
                </a:solidFill>
                <a:effectLst/>
                <a:latin typeface="Times New Roman" panose="02020603050405020304" pitchFamily="18" charset="0"/>
                <a:ea typeface="Times New Roman" panose="02020603050405020304" pitchFamily="18" charset="0"/>
              </a:rPr>
              <a:t>Trục nằm ngang biểu diễn tiêu chí thống kê và trên trục đó đã xác định độ dài đơn vị thống kê. </a:t>
            </a:r>
            <a:endParaRPr lang="en-US" sz="2800">
              <a:effectLst/>
              <a:latin typeface="Times New Roman" panose="02020603050405020304" pitchFamily="18" charset="0"/>
              <a:ea typeface="Times New Roman" panose="02020603050405020304" pitchFamily="18" charset="0"/>
            </a:endParaRPr>
          </a:p>
        </p:txBody>
      </p:sp>
      <p:sp>
        <p:nvSpPr>
          <p:cNvPr id="10" name="Oval 9">
            <a:extLst>
              <a:ext uri="{FF2B5EF4-FFF2-40B4-BE49-F238E27FC236}">
                <a16:creationId xmlns:a16="http://schemas.microsoft.com/office/drawing/2014/main" xmlns="" id="{4222DC95-CDEA-4249-AB41-1D3E8F14AA9A}"/>
              </a:ext>
            </a:extLst>
          </p:cNvPr>
          <p:cNvSpPr/>
          <p:nvPr/>
        </p:nvSpPr>
        <p:spPr>
          <a:xfrm>
            <a:off x="673241" y="4762920"/>
            <a:ext cx="572756" cy="58133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04177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4F801A78-B8DA-4D71-96B6-DC6163A5DEFD}"/>
              </a:ext>
            </a:extLst>
          </p:cNvPr>
          <p:cNvSpPr txBox="1"/>
          <p:nvPr/>
        </p:nvSpPr>
        <p:spPr>
          <a:xfrm>
            <a:off x="6054436" y="406105"/>
            <a:ext cx="5606473" cy="3108543"/>
          </a:xfrm>
          <a:prstGeom prst="rect">
            <a:avLst/>
          </a:prstGeom>
          <a:noFill/>
        </p:spPr>
        <p:txBody>
          <a:bodyPr wrap="square">
            <a:spAutoFit/>
          </a:bodyPr>
          <a:lstStyle/>
          <a:p>
            <a:pPr marL="0" marR="0">
              <a:spcBef>
                <a:spcPts val="0"/>
              </a:spcBef>
              <a:spcAft>
                <a:spcPts val="750"/>
              </a:spcAft>
            </a:pPr>
            <a:r>
              <a:rPr lang="nl-NL" sz="2800" b="1">
                <a:solidFill>
                  <a:srgbClr val="0000FF"/>
                </a:solidFill>
                <a:effectLst/>
                <a:latin typeface="Times New Roman" panose="02020603050405020304" pitchFamily="18" charset="0"/>
                <a:ea typeface="Times New Roman" panose="02020603050405020304" pitchFamily="18" charset="0"/>
              </a:rPr>
              <a:t>Câu 2 : </a:t>
            </a:r>
            <a:r>
              <a:rPr lang="en-US" sz="2800" kern="1800">
                <a:solidFill>
                  <a:srgbClr val="333333"/>
                </a:solidFill>
                <a:effectLst/>
                <a:latin typeface="Times New Roman" panose="02020603050405020304" pitchFamily="18" charset="0"/>
                <a:ea typeface="Times New Roman" panose="02020603050405020304" pitchFamily="18" charset="0"/>
              </a:rPr>
              <a:t>Biểu đồ dưới đây cho biết thứ hạng của bóng đá nam Việt Nam trên bảng xếp hạng của Liên đoàn Bóng đá thế giới (FIFA) trong các năm từ 2016 đến 2020.</a:t>
            </a:r>
            <a:r>
              <a:rPr lang="en-US" sz="2800" kern="1800">
                <a:latin typeface="Times New Roman" panose="02020603050405020304" pitchFamily="18" charset="0"/>
                <a:ea typeface="Times New Roman" panose="02020603050405020304" pitchFamily="18" charset="0"/>
              </a:rPr>
              <a:t> Hỏi </a:t>
            </a:r>
            <a:r>
              <a:rPr lang="en-US" sz="2800" kern="1800">
                <a:solidFill>
                  <a:srgbClr val="333333"/>
                </a:solidFill>
                <a:latin typeface="Times New Roman" panose="02020603050405020304" pitchFamily="18" charset="0"/>
                <a:ea typeface="Times New Roman" panose="02020603050405020304" pitchFamily="18" charset="0"/>
              </a:rPr>
              <a:t>n</a:t>
            </a:r>
            <a:r>
              <a:rPr lang="en-US" sz="2800">
                <a:solidFill>
                  <a:srgbClr val="333333"/>
                </a:solidFill>
                <a:effectLst/>
                <a:latin typeface="Times New Roman" panose="02020603050405020304" pitchFamily="18" charset="0"/>
                <a:ea typeface="Times New Roman" panose="02020603050405020304" pitchFamily="18" charset="0"/>
              </a:rPr>
              <a:t>ăm 2020, bóng đá nam Việt Nam xếp thứ hạng bao nhiêu?</a:t>
            </a:r>
            <a:endParaRPr lang="en-US" sz="2800">
              <a:effectLst/>
              <a:latin typeface="Times New Roman" panose="02020603050405020304" pitchFamily="18" charset="0"/>
              <a:ea typeface="Times New Roman" panose="02020603050405020304" pitchFamily="18" charset="0"/>
            </a:endParaRPr>
          </a:p>
        </p:txBody>
      </p:sp>
      <p:pic>
        <p:nvPicPr>
          <p:cNvPr id="1026" name="Picture 2" descr="Biểu đồ dưới đây cho biết thứ hạng của bóng đá nam Việt Nam trên bảng xếp hạng  (ảnh 1)">
            <a:extLst>
              <a:ext uri="{FF2B5EF4-FFF2-40B4-BE49-F238E27FC236}">
                <a16:creationId xmlns:a16="http://schemas.microsoft.com/office/drawing/2014/main" xmlns="" id="{42EAE1AA-3371-4B4E-B826-BDDFE9CB8B3A}"/>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2508" y="1491567"/>
            <a:ext cx="5953239" cy="4724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a:extLst>
              <a:ext uri="{FF2B5EF4-FFF2-40B4-BE49-F238E27FC236}">
                <a16:creationId xmlns:a16="http://schemas.microsoft.com/office/drawing/2014/main" xmlns="" id="{70DA3C88-2A61-4D10-9800-0708135E00D3}"/>
              </a:ext>
            </a:extLst>
          </p:cNvPr>
          <p:cNvSpPr txBox="1"/>
          <p:nvPr/>
        </p:nvSpPr>
        <p:spPr>
          <a:xfrm>
            <a:off x="6285746" y="3853819"/>
            <a:ext cx="4336071" cy="1684564"/>
          </a:xfrm>
          <a:prstGeom prst="rect">
            <a:avLst/>
          </a:prstGeom>
          <a:noFill/>
        </p:spPr>
        <p:txBody>
          <a:bodyPr wrap="square">
            <a:spAutoFit/>
          </a:bodyPr>
          <a:lstStyle/>
          <a:p>
            <a:pPr marR="0">
              <a:lnSpc>
                <a:spcPct val="200000"/>
              </a:lnSpc>
              <a:spcBef>
                <a:spcPts val="0"/>
              </a:spcBef>
              <a:spcAft>
                <a:spcPts val="0"/>
              </a:spcAft>
            </a:pPr>
            <a:r>
              <a:rPr lang="nl-NL" sz="2800" b="1">
                <a:solidFill>
                  <a:srgbClr val="0000FF"/>
                </a:solidFill>
                <a:effectLst/>
                <a:latin typeface="Times New Roman" panose="02020603050405020304" pitchFamily="18" charset="0"/>
                <a:ea typeface="Times New Roman" panose="02020603050405020304" pitchFamily="18" charset="0"/>
              </a:rPr>
              <a:t>A</a:t>
            </a:r>
            <a:r>
              <a:rPr lang="nl-NL" sz="2800">
                <a:effectLst/>
                <a:latin typeface="Times New Roman" panose="02020603050405020304" pitchFamily="18" charset="0"/>
                <a:ea typeface="Times New Roman" panose="02020603050405020304" pitchFamily="18" charset="0"/>
              </a:rPr>
              <a:t>. 93	</a:t>
            </a:r>
            <a:r>
              <a:rPr lang="nl-NL" sz="2800">
                <a:latin typeface="Times New Roman" panose="02020603050405020304" pitchFamily="18" charset="0"/>
                <a:ea typeface="Times New Roman" panose="02020603050405020304" pitchFamily="18" charset="0"/>
              </a:rPr>
              <a:t>				</a:t>
            </a:r>
            <a:r>
              <a:rPr lang="nl-NL" sz="2800" b="1">
                <a:solidFill>
                  <a:srgbClr val="0000FF"/>
                </a:solidFill>
                <a:effectLst/>
                <a:latin typeface="Times New Roman" panose="02020603050405020304" pitchFamily="18" charset="0"/>
                <a:ea typeface="Times New Roman" panose="02020603050405020304" pitchFamily="18" charset="0"/>
              </a:rPr>
              <a:t>B</a:t>
            </a:r>
            <a:r>
              <a:rPr lang="nl-NL" sz="2800">
                <a:effectLst/>
                <a:latin typeface="Times New Roman" panose="02020603050405020304" pitchFamily="18" charset="0"/>
                <a:ea typeface="Times New Roman" panose="02020603050405020304" pitchFamily="18" charset="0"/>
              </a:rPr>
              <a:t>. 94</a:t>
            </a:r>
            <a:endParaRPr lang="en-US" sz="2800">
              <a:effectLst/>
              <a:latin typeface="Times New Roman" panose="02020603050405020304" pitchFamily="18" charset="0"/>
              <a:ea typeface="Times New Roman" panose="02020603050405020304" pitchFamily="18" charset="0"/>
            </a:endParaRPr>
          </a:p>
          <a:p>
            <a:pPr marL="0" marR="0">
              <a:lnSpc>
                <a:spcPct val="200000"/>
              </a:lnSpc>
              <a:spcBef>
                <a:spcPts val="0"/>
              </a:spcBef>
              <a:spcAft>
                <a:spcPts val="0"/>
              </a:spcAft>
            </a:pPr>
            <a:r>
              <a:rPr lang="nl-NL" sz="2800" b="1">
                <a:solidFill>
                  <a:srgbClr val="0000FF"/>
                </a:solidFill>
                <a:effectLst/>
                <a:latin typeface="Times New Roman" panose="02020603050405020304" pitchFamily="18" charset="0"/>
                <a:ea typeface="Times New Roman" panose="02020603050405020304" pitchFamily="18" charset="0"/>
              </a:rPr>
              <a:t>C</a:t>
            </a:r>
            <a:r>
              <a:rPr lang="nl-NL" sz="2800">
                <a:effectLst/>
                <a:latin typeface="Times New Roman" panose="02020603050405020304" pitchFamily="18" charset="0"/>
                <a:ea typeface="Times New Roman" panose="02020603050405020304" pitchFamily="18" charset="0"/>
              </a:rPr>
              <a:t>. 100				</a:t>
            </a:r>
            <a:r>
              <a:rPr lang="nl-NL" sz="2800" b="1">
                <a:solidFill>
                  <a:srgbClr val="0000FF"/>
                </a:solidFill>
                <a:latin typeface="Times New Roman" panose="02020603050405020304" pitchFamily="18" charset="0"/>
                <a:ea typeface="Times New Roman" panose="02020603050405020304" pitchFamily="18" charset="0"/>
              </a:rPr>
              <a:t>D</a:t>
            </a:r>
            <a:r>
              <a:rPr lang="nl-NL" sz="2800">
                <a:latin typeface="Times New Roman" panose="02020603050405020304" pitchFamily="18" charset="0"/>
                <a:ea typeface="Times New Roman" panose="02020603050405020304" pitchFamily="18" charset="0"/>
              </a:rPr>
              <a:t>. </a:t>
            </a:r>
            <a:r>
              <a:rPr lang="nl-NL" sz="2800">
                <a:effectLst/>
                <a:latin typeface="Times New Roman" panose="02020603050405020304" pitchFamily="18" charset="0"/>
                <a:ea typeface="Times New Roman" panose="02020603050405020304" pitchFamily="18" charset="0"/>
              </a:rPr>
              <a:t>112</a:t>
            </a:r>
            <a:endParaRPr lang="en-US" sz="2800">
              <a:effectLst/>
              <a:latin typeface="Times New Roman" panose="02020603050405020304" pitchFamily="18" charset="0"/>
              <a:ea typeface="Times New Roman" panose="02020603050405020304" pitchFamily="18" charset="0"/>
            </a:endParaRPr>
          </a:p>
        </p:txBody>
      </p:sp>
      <p:sp>
        <p:nvSpPr>
          <p:cNvPr id="8" name="Oval 7">
            <a:extLst>
              <a:ext uri="{FF2B5EF4-FFF2-40B4-BE49-F238E27FC236}">
                <a16:creationId xmlns:a16="http://schemas.microsoft.com/office/drawing/2014/main" xmlns="" id="{473C8BE3-F8B3-450E-9381-54889472EEB0}"/>
              </a:ext>
            </a:extLst>
          </p:cNvPr>
          <p:cNvSpPr/>
          <p:nvPr/>
        </p:nvSpPr>
        <p:spPr>
          <a:xfrm>
            <a:off x="6169891" y="4119418"/>
            <a:ext cx="1311564" cy="61883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247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1026"/>
                                        </p:tgtEl>
                                        <p:attrNameLst>
                                          <p:attrName>style.visibility</p:attrName>
                                        </p:attrNameLst>
                                      </p:cBhvr>
                                      <p:to>
                                        <p:strVal val="visible"/>
                                      </p:to>
                                    </p:set>
                                    <p:anim calcmode="lin" valueType="num">
                                      <p:cBhvr additive="base">
                                        <p:cTn id="14" dur="500" fill="hold"/>
                                        <p:tgtEl>
                                          <p:spTgt spid="1026"/>
                                        </p:tgtEl>
                                        <p:attrNameLst>
                                          <p:attrName>ppt_x</p:attrName>
                                        </p:attrNameLst>
                                      </p:cBhvr>
                                      <p:tavLst>
                                        <p:tav tm="0">
                                          <p:val>
                                            <p:strVal val="#ppt_x"/>
                                          </p:val>
                                        </p:tav>
                                        <p:tav tm="100000">
                                          <p:val>
                                            <p:strVal val="#ppt_x"/>
                                          </p:val>
                                        </p:tav>
                                      </p:tavLst>
                                    </p:anim>
                                    <p:anim calcmode="lin" valueType="num">
                                      <p:cBhvr additive="base">
                                        <p:cTn id="15"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arn(inVertical)">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heel(1)">
                                      <p:cBhvr>
                                        <p:cTn id="25"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xmlns="" id="{32DEC57F-2F85-4F70-9CF3-36CAEB7A3C7A}"/>
              </a:ext>
            </a:extLst>
          </p:cNvPr>
          <p:cNvSpPr txBox="1"/>
          <p:nvPr/>
        </p:nvSpPr>
        <p:spPr>
          <a:xfrm>
            <a:off x="4461163" y="526178"/>
            <a:ext cx="7730837" cy="1918474"/>
          </a:xfrm>
          <a:prstGeom prst="rect">
            <a:avLst/>
          </a:prstGeom>
          <a:noFill/>
        </p:spPr>
        <p:txBody>
          <a:bodyPr wrap="square">
            <a:spAutoFit/>
          </a:bodyPr>
          <a:lstStyle/>
          <a:p>
            <a:pPr marL="0" marR="0">
              <a:spcBef>
                <a:spcPts val="0"/>
              </a:spcBef>
              <a:spcAft>
                <a:spcPts val="750"/>
              </a:spcAft>
            </a:pPr>
            <a:r>
              <a:rPr lang="nl-NL" sz="2800" b="1">
                <a:solidFill>
                  <a:srgbClr val="0000FF"/>
                </a:solidFill>
                <a:effectLst/>
                <a:latin typeface="Times New Roman" panose="02020603050405020304" pitchFamily="18" charset="0"/>
                <a:ea typeface="Times New Roman" panose="02020603050405020304" pitchFamily="18" charset="0"/>
              </a:rPr>
              <a:t>Câu 3 : </a:t>
            </a:r>
            <a:r>
              <a:rPr lang="en-US" sz="2800" kern="1800">
                <a:solidFill>
                  <a:srgbClr val="333333"/>
                </a:solidFill>
                <a:effectLst/>
                <a:latin typeface="Times New Roman" panose="02020603050405020304" pitchFamily="18" charset="0"/>
                <a:ea typeface="Times New Roman" panose="02020603050405020304" pitchFamily="18" charset="0"/>
              </a:rPr>
              <a:t>Cho biểu đồ đoạn thẳng biểu diễn chiều cao của một cây đậu trong 5 ngày.</a:t>
            </a:r>
            <a:endParaRPr lang="en-US" sz="2800">
              <a:effectLst/>
              <a:latin typeface="Times New Roman" panose="02020603050405020304" pitchFamily="18" charset="0"/>
              <a:ea typeface="Times New Roman" panose="02020603050405020304" pitchFamily="18" charset="0"/>
            </a:endParaRPr>
          </a:p>
          <a:p>
            <a:pPr marL="0" marR="0">
              <a:spcBef>
                <a:spcPts val="0"/>
              </a:spcBef>
              <a:spcAft>
                <a:spcPts val="750"/>
              </a:spcAft>
            </a:pPr>
            <a:r>
              <a:rPr lang="en-US" sz="2800" kern="1800">
                <a:solidFill>
                  <a:srgbClr val="333333"/>
                </a:solidFill>
                <a:effectLst/>
                <a:latin typeface="Times New Roman" panose="02020603050405020304" pitchFamily="18" charset="0"/>
                <a:ea typeface="Times New Roman" panose="02020603050405020304" pitchFamily="18" charset="0"/>
              </a:rPr>
              <a:t>Theo em, ngày thứ 5 chiều cao của cây đậu tăng bao nhiêu so với ngày thứ 4?</a:t>
            </a:r>
            <a:endParaRPr lang="en-US" sz="2800">
              <a:effectLst/>
              <a:latin typeface="Times New Roman" panose="02020603050405020304" pitchFamily="18" charset="0"/>
              <a:ea typeface="Times New Roman" panose="02020603050405020304" pitchFamily="18" charset="0"/>
            </a:endParaRPr>
          </a:p>
        </p:txBody>
      </p:sp>
      <p:pic>
        <p:nvPicPr>
          <p:cNvPr id="2050" name="Picture 2" descr="Cho biểu đồ đoạn thẳng biểu diễn chiều cao của một cây đậu trong 5 ngày. (ảnh 1)">
            <a:extLst>
              <a:ext uri="{FF2B5EF4-FFF2-40B4-BE49-F238E27FC236}">
                <a16:creationId xmlns:a16="http://schemas.microsoft.com/office/drawing/2014/main" xmlns="" id="{D7ECB8C4-3523-4C11-A563-77EFD6C1724B}"/>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45898" y="2307017"/>
            <a:ext cx="6730183" cy="4385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a:extLst>
              <a:ext uri="{FF2B5EF4-FFF2-40B4-BE49-F238E27FC236}">
                <a16:creationId xmlns:a16="http://schemas.microsoft.com/office/drawing/2014/main" xmlns="" id="{6A510C5F-98C1-464F-9F8E-BAF275EAB53E}"/>
              </a:ext>
            </a:extLst>
          </p:cNvPr>
          <p:cNvSpPr txBox="1"/>
          <p:nvPr/>
        </p:nvSpPr>
        <p:spPr>
          <a:xfrm>
            <a:off x="6855753" y="3213019"/>
            <a:ext cx="5242461" cy="1684564"/>
          </a:xfrm>
          <a:prstGeom prst="rect">
            <a:avLst/>
          </a:prstGeom>
          <a:noFill/>
        </p:spPr>
        <p:txBody>
          <a:bodyPr wrap="square">
            <a:spAutoFit/>
          </a:bodyPr>
          <a:lstStyle/>
          <a:p>
            <a:pPr marL="0" marR="0">
              <a:lnSpc>
                <a:spcPct val="200000"/>
              </a:lnSpc>
              <a:spcBef>
                <a:spcPts val="0"/>
              </a:spcBef>
              <a:spcAft>
                <a:spcPts val="0"/>
              </a:spcAft>
            </a:pPr>
            <a:r>
              <a:rPr lang="nl-NL" sz="2800" b="1">
                <a:solidFill>
                  <a:srgbClr val="0000FF"/>
                </a:solidFill>
                <a:effectLst/>
                <a:latin typeface="Times New Roman" panose="02020603050405020304" pitchFamily="18" charset="0"/>
                <a:ea typeface="Times New Roman" panose="02020603050405020304" pitchFamily="18" charset="0"/>
              </a:rPr>
              <a:t>A.</a:t>
            </a:r>
            <a:r>
              <a:rPr lang="nl-NL" sz="2800">
                <a:effectLst/>
                <a:latin typeface="Times New Roman" panose="02020603050405020304" pitchFamily="18" charset="0"/>
                <a:ea typeface="Times New Roman" panose="02020603050405020304" pitchFamily="18" charset="0"/>
              </a:rPr>
              <a:t> 1,4m					</a:t>
            </a:r>
            <a:r>
              <a:rPr lang="nl-NL" sz="2800" b="1">
                <a:solidFill>
                  <a:srgbClr val="0000FF"/>
                </a:solidFill>
                <a:effectLst/>
                <a:latin typeface="Times New Roman" panose="02020603050405020304" pitchFamily="18" charset="0"/>
                <a:ea typeface="Times New Roman" panose="02020603050405020304" pitchFamily="18" charset="0"/>
              </a:rPr>
              <a:t>B.</a:t>
            </a:r>
            <a:r>
              <a:rPr lang="nl-NL" sz="2800">
                <a:effectLst/>
                <a:latin typeface="Times New Roman" panose="02020603050405020304" pitchFamily="18" charset="0"/>
                <a:ea typeface="Times New Roman" panose="02020603050405020304" pitchFamily="18" charset="0"/>
              </a:rPr>
              <a:t> 1,3m</a:t>
            </a:r>
            <a:endParaRPr lang="en-US" sz="2800">
              <a:effectLst/>
              <a:latin typeface="Times New Roman" panose="02020603050405020304" pitchFamily="18" charset="0"/>
              <a:ea typeface="Times New Roman" panose="02020603050405020304" pitchFamily="18" charset="0"/>
            </a:endParaRPr>
          </a:p>
          <a:p>
            <a:pPr marL="0" marR="0">
              <a:lnSpc>
                <a:spcPct val="200000"/>
              </a:lnSpc>
              <a:spcBef>
                <a:spcPts val="0"/>
              </a:spcBef>
              <a:spcAft>
                <a:spcPts val="0"/>
              </a:spcAft>
            </a:pPr>
            <a:r>
              <a:rPr lang="nl-NL" sz="2800" b="1">
                <a:solidFill>
                  <a:srgbClr val="0000FF"/>
                </a:solidFill>
                <a:effectLst/>
                <a:latin typeface="Times New Roman" panose="02020603050405020304" pitchFamily="18" charset="0"/>
                <a:ea typeface="Times New Roman" panose="02020603050405020304" pitchFamily="18" charset="0"/>
              </a:rPr>
              <a:t>C.</a:t>
            </a:r>
            <a:r>
              <a:rPr lang="nl-NL" sz="2800">
                <a:effectLst/>
                <a:latin typeface="Times New Roman" panose="02020603050405020304" pitchFamily="18" charset="0"/>
                <a:ea typeface="Times New Roman" panose="02020603050405020304" pitchFamily="18" charset="0"/>
              </a:rPr>
              <a:t> 1,2m					</a:t>
            </a:r>
            <a:r>
              <a:rPr lang="nl-NL" sz="2800" b="1">
                <a:solidFill>
                  <a:srgbClr val="0000FF"/>
                </a:solidFill>
                <a:effectLst/>
                <a:latin typeface="Times New Roman" panose="02020603050405020304" pitchFamily="18" charset="0"/>
                <a:ea typeface="Times New Roman" panose="02020603050405020304" pitchFamily="18" charset="0"/>
              </a:rPr>
              <a:t>D. </a:t>
            </a:r>
            <a:r>
              <a:rPr lang="nl-NL" sz="2800">
                <a:effectLst/>
                <a:latin typeface="Times New Roman" panose="02020603050405020304" pitchFamily="18" charset="0"/>
                <a:ea typeface="Times New Roman" panose="02020603050405020304" pitchFamily="18" charset="0"/>
              </a:rPr>
              <a:t>1,1m</a:t>
            </a:r>
            <a:endParaRPr lang="en-US" sz="2800">
              <a:effectLst/>
              <a:latin typeface="Times New Roman" panose="02020603050405020304" pitchFamily="18" charset="0"/>
              <a:ea typeface="Times New Roman" panose="02020603050405020304" pitchFamily="18" charset="0"/>
            </a:endParaRPr>
          </a:p>
        </p:txBody>
      </p:sp>
      <p:sp>
        <p:nvSpPr>
          <p:cNvPr id="10" name="Oval 9">
            <a:extLst>
              <a:ext uri="{FF2B5EF4-FFF2-40B4-BE49-F238E27FC236}">
                <a16:creationId xmlns:a16="http://schemas.microsoft.com/office/drawing/2014/main" xmlns="" id="{83E58185-523C-497D-95B7-148FE0B195A9}"/>
              </a:ext>
            </a:extLst>
          </p:cNvPr>
          <p:cNvSpPr/>
          <p:nvPr/>
        </p:nvSpPr>
        <p:spPr>
          <a:xfrm>
            <a:off x="9917723" y="4320791"/>
            <a:ext cx="1537398" cy="70338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57757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 calcmode="lin" valueType="num">
                                      <p:cBhvr additive="base">
                                        <p:cTn id="14" dur="500" fill="hold"/>
                                        <p:tgtEl>
                                          <p:spTgt spid="2050"/>
                                        </p:tgtEl>
                                        <p:attrNameLst>
                                          <p:attrName>ppt_x</p:attrName>
                                        </p:attrNameLst>
                                      </p:cBhvr>
                                      <p:tavLst>
                                        <p:tav tm="0">
                                          <p:val>
                                            <p:strVal val="#ppt_x"/>
                                          </p:val>
                                        </p:tav>
                                        <p:tav tm="100000">
                                          <p:val>
                                            <p:strVal val="#ppt_x"/>
                                          </p:val>
                                        </p:tav>
                                      </p:tavLst>
                                    </p:anim>
                                    <p:anim calcmode="lin" valueType="num">
                                      <p:cBhvr additive="base">
                                        <p:cTn id="15"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barn(inVertical)">
                                      <p:cBhvr>
                                        <p:cTn id="20" dur="500"/>
                                        <p:tgtEl>
                                          <p:spTgt spid="11"/>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circle(in)">
                                      <p:cBhvr>
                                        <p:cTn id="25"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xmlns="" id="{0E0D8EA2-0FEC-4FE9-A021-A29FFBF67263}"/>
              </a:ext>
            </a:extLst>
          </p:cNvPr>
          <p:cNvSpPr txBox="1"/>
          <p:nvPr/>
        </p:nvSpPr>
        <p:spPr>
          <a:xfrm>
            <a:off x="5350177" y="547971"/>
            <a:ext cx="6719836" cy="1384995"/>
          </a:xfrm>
          <a:prstGeom prst="rect">
            <a:avLst/>
          </a:prstGeom>
          <a:noFill/>
        </p:spPr>
        <p:txBody>
          <a:bodyPr wrap="square">
            <a:spAutoFit/>
          </a:bodyPr>
          <a:lstStyle/>
          <a:p>
            <a:pPr marL="0" marR="0">
              <a:spcBef>
                <a:spcPts val="0"/>
              </a:spcBef>
              <a:spcAft>
                <a:spcPts val="750"/>
              </a:spcAft>
            </a:pPr>
            <a:r>
              <a:rPr lang="nl-NL" sz="2800" b="1">
                <a:solidFill>
                  <a:srgbClr val="0000FF"/>
                </a:solidFill>
                <a:effectLst/>
                <a:latin typeface="Times New Roman" panose="02020603050405020304" pitchFamily="18" charset="0"/>
                <a:ea typeface="Times New Roman" panose="02020603050405020304" pitchFamily="18" charset="0"/>
              </a:rPr>
              <a:t>Câu 4: </a:t>
            </a:r>
            <a:r>
              <a:rPr lang="en-US" sz="2800" kern="1800">
                <a:solidFill>
                  <a:srgbClr val="333333"/>
                </a:solidFill>
                <a:effectLst/>
                <a:latin typeface="Times New Roman" panose="02020603050405020304" pitchFamily="18" charset="0"/>
                <a:ea typeface="Times New Roman" panose="02020603050405020304" pitchFamily="18" charset="0"/>
              </a:rPr>
              <a:t>Cho biểu đồ biểu diễn số vụ tai nạn giao thông (TNGT) của nước ta trong giai đoạn từ năm 2016 đến 2020</a:t>
            </a:r>
            <a:endParaRPr lang="en-US" sz="2800">
              <a:effectLst/>
              <a:latin typeface="Times New Roman" panose="02020603050405020304" pitchFamily="18" charset="0"/>
              <a:ea typeface="Times New Roman" panose="02020603050405020304" pitchFamily="18" charset="0"/>
            </a:endParaRPr>
          </a:p>
        </p:txBody>
      </p:sp>
      <p:pic>
        <p:nvPicPr>
          <p:cNvPr id="3074" name="Picture 2" descr="Cho biểu đồ biểu diễn số vụ tai nạn giao thông (TNGT) của nước ta trong giai đoạn  (ảnh 1)">
            <a:extLst>
              <a:ext uri="{FF2B5EF4-FFF2-40B4-BE49-F238E27FC236}">
                <a16:creationId xmlns:a16="http://schemas.microsoft.com/office/drawing/2014/main" xmlns="" id="{777786F6-63CA-4312-A633-DC06B9B34A62}"/>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50177" y="2054757"/>
            <a:ext cx="6678270" cy="3974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a:extLst>
              <a:ext uri="{FF2B5EF4-FFF2-40B4-BE49-F238E27FC236}">
                <a16:creationId xmlns:a16="http://schemas.microsoft.com/office/drawing/2014/main" xmlns="" id="{3B52C092-C59A-458E-A472-0051E8628846}"/>
              </a:ext>
            </a:extLst>
          </p:cNvPr>
          <p:cNvSpPr txBox="1"/>
          <p:nvPr/>
        </p:nvSpPr>
        <p:spPr>
          <a:xfrm>
            <a:off x="265712" y="1614645"/>
            <a:ext cx="5000161" cy="1815882"/>
          </a:xfrm>
          <a:prstGeom prst="rect">
            <a:avLst/>
          </a:prstGeom>
          <a:noFill/>
        </p:spPr>
        <p:txBody>
          <a:bodyPr wrap="square">
            <a:spAutoFit/>
          </a:bodyPr>
          <a:lstStyle/>
          <a:p>
            <a:pPr marL="0" marR="0">
              <a:spcBef>
                <a:spcPts val="0"/>
              </a:spcBef>
              <a:spcAft>
                <a:spcPts val="750"/>
              </a:spcAft>
            </a:pPr>
            <a:r>
              <a:rPr lang="en-US" sz="2800" kern="1800">
                <a:solidFill>
                  <a:srgbClr val="333333"/>
                </a:solidFill>
                <a:latin typeface="Times New Roman" panose="02020603050405020304" pitchFamily="18" charset="0"/>
                <a:ea typeface="Times New Roman" panose="02020603050405020304" pitchFamily="18" charset="0"/>
              </a:rPr>
              <a:t>Hỏi s</a:t>
            </a:r>
            <a:r>
              <a:rPr lang="en-US" sz="2800" kern="1800">
                <a:solidFill>
                  <a:srgbClr val="333333"/>
                </a:solidFill>
                <a:effectLst/>
                <a:latin typeface="Times New Roman" panose="02020603050405020304" pitchFamily="18" charset="0"/>
                <a:ea typeface="Times New Roman" panose="02020603050405020304" pitchFamily="18" charset="0"/>
              </a:rPr>
              <a:t>ố vụ TNGT năm 2020 đã giảm bao nhiêu phần trăm so với năm 2019 (làm tròn kết quả đến hàng phần mười)?</a:t>
            </a:r>
            <a:endParaRPr lang="en-US" sz="2800">
              <a:effectLst/>
              <a:latin typeface="Times New Roman" panose="02020603050405020304" pitchFamily="18" charset="0"/>
              <a:ea typeface="Times New Roman" panose="02020603050405020304" pitchFamily="18" charset="0"/>
            </a:endParaRPr>
          </a:p>
        </p:txBody>
      </p:sp>
      <p:sp>
        <p:nvSpPr>
          <p:cNvPr id="14" name="TextBox 13">
            <a:extLst>
              <a:ext uri="{FF2B5EF4-FFF2-40B4-BE49-F238E27FC236}">
                <a16:creationId xmlns:a16="http://schemas.microsoft.com/office/drawing/2014/main" xmlns="" id="{B9BD565C-4597-4154-A3CA-9084248F89A9}"/>
              </a:ext>
            </a:extLst>
          </p:cNvPr>
          <p:cNvSpPr txBox="1"/>
          <p:nvPr/>
        </p:nvSpPr>
        <p:spPr>
          <a:xfrm>
            <a:off x="350016" y="3223931"/>
            <a:ext cx="4077119" cy="3408112"/>
          </a:xfrm>
          <a:prstGeom prst="rect">
            <a:avLst/>
          </a:prstGeom>
          <a:noFill/>
        </p:spPr>
        <p:txBody>
          <a:bodyPr wrap="square">
            <a:spAutoFit/>
          </a:bodyPr>
          <a:lstStyle/>
          <a:p>
            <a:pPr marR="0">
              <a:lnSpc>
                <a:spcPct val="200000"/>
              </a:lnSpc>
              <a:spcBef>
                <a:spcPts val="0"/>
              </a:spcBef>
              <a:spcAft>
                <a:spcPts val="0"/>
              </a:spcAft>
            </a:pPr>
            <a:r>
              <a:rPr lang="nl-NL" sz="2800" b="1">
                <a:solidFill>
                  <a:srgbClr val="0000FF"/>
                </a:solidFill>
                <a:effectLst/>
                <a:latin typeface="Times New Roman" panose="02020603050405020304" pitchFamily="18" charset="0"/>
                <a:ea typeface="Times New Roman" panose="02020603050405020304" pitchFamily="18" charset="0"/>
              </a:rPr>
              <a:t>A. </a:t>
            </a:r>
            <a:r>
              <a:rPr lang="nl-NL" sz="2800">
                <a:effectLst/>
                <a:latin typeface="Times New Roman" panose="02020603050405020304" pitchFamily="18" charset="0"/>
                <a:ea typeface="Times New Roman" panose="02020603050405020304" pitchFamily="18" charset="0"/>
              </a:rPr>
              <a:t>16,7%				</a:t>
            </a:r>
          </a:p>
          <a:p>
            <a:pPr marR="0">
              <a:lnSpc>
                <a:spcPct val="200000"/>
              </a:lnSpc>
              <a:spcBef>
                <a:spcPts val="0"/>
              </a:spcBef>
              <a:spcAft>
                <a:spcPts val="0"/>
              </a:spcAft>
            </a:pPr>
            <a:r>
              <a:rPr lang="nl-NL" sz="2800" b="1">
                <a:solidFill>
                  <a:srgbClr val="0000FF"/>
                </a:solidFill>
                <a:effectLst/>
                <a:latin typeface="Times New Roman" panose="02020603050405020304" pitchFamily="18" charset="0"/>
                <a:ea typeface="Times New Roman" panose="02020603050405020304" pitchFamily="18" charset="0"/>
              </a:rPr>
              <a:t>B. </a:t>
            </a:r>
            <a:r>
              <a:rPr lang="nl-NL" sz="2800">
                <a:effectLst/>
                <a:latin typeface="Times New Roman" panose="02020603050405020304" pitchFamily="18" charset="0"/>
                <a:ea typeface="Times New Roman" panose="02020603050405020304" pitchFamily="18" charset="0"/>
              </a:rPr>
              <a:t>17,7%</a:t>
            </a:r>
            <a:endParaRPr lang="en-US" sz="2800">
              <a:effectLst/>
              <a:latin typeface="Times New Roman" panose="02020603050405020304" pitchFamily="18" charset="0"/>
              <a:ea typeface="Times New Roman" panose="02020603050405020304" pitchFamily="18" charset="0"/>
            </a:endParaRPr>
          </a:p>
          <a:p>
            <a:pPr marL="0" marR="0">
              <a:lnSpc>
                <a:spcPct val="200000"/>
              </a:lnSpc>
              <a:spcBef>
                <a:spcPts val="0"/>
              </a:spcBef>
              <a:spcAft>
                <a:spcPts val="0"/>
              </a:spcAft>
            </a:pPr>
            <a:r>
              <a:rPr lang="nl-NL" sz="2800" b="1">
                <a:solidFill>
                  <a:srgbClr val="0000FF"/>
                </a:solidFill>
                <a:effectLst/>
                <a:latin typeface="Times New Roman" panose="02020603050405020304" pitchFamily="18" charset="0"/>
                <a:ea typeface="Times New Roman" panose="02020603050405020304" pitchFamily="18" charset="0"/>
              </a:rPr>
              <a:t>C. </a:t>
            </a:r>
            <a:r>
              <a:rPr lang="nl-NL" sz="2800">
                <a:effectLst/>
                <a:latin typeface="Times New Roman" panose="02020603050405020304" pitchFamily="18" charset="0"/>
                <a:ea typeface="Times New Roman" panose="02020603050405020304" pitchFamily="18" charset="0"/>
              </a:rPr>
              <a:t>18,7%					</a:t>
            </a:r>
          </a:p>
          <a:p>
            <a:pPr marL="0" marR="0">
              <a:lnSpc>
                <a:spcPct val="200000"/>
              </a:lnSpc>
              <a:spcBef>
                <a:spcPts val="0"/>
              </a:spcBef>
              <a:spcAft>
                <a:spcPts val="0"/>
              </a:spcAft>
            </a:pPr>
            <a:r>
              <a:rPr lang="nl-NL" sz="2800" b="1">
                <a:solidFill>
                  <a:srgbClr val="0000FF"/>
                </a:solidFill>
                <a:effectLst/>
                <a:latin typeface="Times New Roman" panose="02020603050405020304" pitchFamily="18" charset="0"/>
                <a:ea typeface="Times New Roman" panose="02020603050405020304" pitchFamily="18" charset="0"/>
              </a:rPr>
              <a:t>D. </a:t>
            </a:r>
            <a:r>
              <a:rPr lang="nl-NL" sz="2800">
                <a:effectLst/>
                <a:latin typeface="Times New Roman" panose="02020603050405020304" pitchFamily="18" charset="0"/>
                <a:ea typeface="Times New Roman" panose="02020603050405020304" pitchFamily="18" charset="0"/>
              </a:rPr>
              <a:t>19,7%</a:t>
            </a:r>
            <a:endParaRPr lang="en-US" sz="2800">
              <a:effectLst/>
              <a:latin typeface="Times New Roman" panose="02020603050405020304" pitchFamily="18" charset="0"/>
              <a:ea typeface="Times New Roman" panose="02020603050405020304" pitchFamily="18" charset="0"/>
            </a:endParaRPr>
          </a:p>
        </p:txBody>
      </p:sp>
      <p:sp>
        <p:nvSpPr>
          <p:cNvPr id="13" name="Oval 12">
            <a:extLst>
              <a:ext uri="{FF2B5EF4-FFF2-40B4-BE49-F238E27FC236}">
                <a16:creationId xmlns:a16="http://schemas.microsoft.com/office/drawing/2014/main" xmlns="" id="{475EB873-F2FF-4E74-BA24-E2740042B26C}"/>
              </a:ext>
            </a:extLst>
          </p:cNvPr>
          <p:cNvSpPr/>
          <p:nvPr/>
        </p:nvSpPr>
        <p:spPr>
          <a:xfrm>
            <a:off x="265712" y="4350936"/>
            <a:ext cx="1593233" cy="60290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70080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074"/>
                                        </p:tgtEl>
                                        <p:attrNameLst>
                                          <p:attrName>style.visibility</p:attrName>
                                        </p:attrNameLst>
                                      </p:cBhvr>
                                      <p:to>
                                        <p:strVal val="visible"/>
                                      </p:to>
                                    </p:set>
                                    <p:animEffect transition="in" filter="wheel(1)">
                                      <p:cBhvr>
                                        <p:cTn id="12" dur="2000"/>
                                        <p:tgtEl>
                                          <p:spTgt spid="307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up)">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wipe(left)">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heel(1)">
                                      <p:cBhvr>
                                        <p:cTn id="2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P spid="14" grpId="0"/>
      <p:bldP spid="1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D48D7EF6-C35B-41F0-A559-204098355A71}"/>
              </a:ext>
            </a:extLst>
          </p:cNvPr>
          <p:cNvSpPr txBox="1"/>
          <p:nvPr/>
        </p:nvSpPr>
        <p:spPr>
          <a:xfrm>
            <a:off x="6015613" y="676645"/>
            <a:ext cx="5720862" cy="1384995"/>
          </a:xfrm>
          <a:prstGeom prst="rect">
            <a:avLst/>
          </a:prstGeom>
          <a:noFill/>
        </p:spPr>
        <p:txBody>
          <a:bodyPr wrap="square">
            <a:spAutoFit/>
          </a:bodyPr>
          <a:lstStyle/>
          <a:p>
            <a:pPr marL="0" marR="0">
              <a:spcBef>
                <a:spcPts val="0"/>
              </a:spcBef>
              <a:spcAft>
                <a:spcPts val="750"/>
              </a:spcAft>
            </a:pPr>
            <a:r>
              <a:rPr lang="nl-NL" sz="2800" b="1">
                <a:solidFill>
                  <a:srgbClr val="0000FF"/>
                </a:solidFill>
                <a:effectLst/>
                <a:latin typeface="Times New Roman" panose="02020603050405020304" pitchFamily="18" charset="0"/>
                <a:ea typeface="Times New Roman" panose="02020603050405020304" pitchFamily="18" charset="0"/>
              </a:rPr>
              <a:t>Câu 5: </a:t>
            </a:r>
            <a:r>
              <a:rPr lang="en-US" sz="2800" kern="1800">
                <a:solidFill>
                  <a:srgbClr val="333333"/>
                </a:solidFill>
                <a:effectLst/>
                <a:latin typeface="Times New Roman" panose="02020603050405020304" pitchFamily="18" charset="0"/>
                <a:ea typeface="Times New Roman" panose="02020603050405020304" pitchFamily="18" charset="0"/>
              </a:rPr>
              <a:t>Biểu đồ dưới đây cho biết kỉ lục thế giới về thời gian chạy cự li 100 m trong các năm từ 1912 đến 2005:</a:t>
            </a:r>
            <a:endParaRPr lang="en-US" sz="2800">
              <a:effectLst/>
              <a:latin typeface="Times New Roman" panose="02020603050405020304" pitchFamily="18" charset="0"/>
              <a:ea typeface="Times New Roman" panose="02020603050405020304" pitchFamily="18" charset="0"/>
            </a:endParaRPr>
          </a:p>
        </p:txBody>
      </p:sp>
      <p:pic>
        <p:nvPicPr>
          <p:cNvPr id="4098" name="Picture 2" descr="Biểu đồ dưới đây cho biết kỉ lục thế giới về thời gian chạy cự li 100 m trong  (ảnh 1)">
            <a:extLst>
              <a:ext uri="{FF2B5EF4-FFF2-40B4-BE49-F238E27FC236}">
                <a16:creationId xmlns:a16="http://schemas.microsoft.com/office/drawing/2014/main" xmlns="" id="{E2D33E44-0ADA-4E8E-B17F-5787BC620A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5695" y="2161193"/>
            <a:ext cx="7672473" cy="3777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a:extLst>
              <a:ext uri="{FF2B5EF4-FFF2-40B4-BE49-F238E27FC236}">
                <a16:creationId xmlns:a16="http://schemas.microsoft.com/office/drawing/2014/main" xmlns="" id="{FC2514CC-20AD-4065-8225-0DCF4A0707CE}"/>
              </a:ext>
            </a:extLst>
          </p:cNvPr>
          <p:cNvSpPr txBox="1"/>
          <p:nvPr/>
        </p:nvSpPr>
        <p:spPr>
          <a:xfrm>
            <a:off x="299220" y="1613118"/>
            <a:ext cx="4116475" cy="1815882"/>
          </a:xfrm>
          <a:prstGeom prst="rect">
            <a:avLst/>
          </a:prstGeom>
          <a:noFill/>
        </p:spPr>
        <p:txBody>
          <a:bodyPr wrap="square">
            <a:spAutoFit/>
          </a:bodyPr>
          <a:lstStyle/>
          <a:p>
            <a:pPr marL="0" marR="0">
              <a:spcBef>
                <a:spcPts val="0"/>
              </a:spcBef>
              <a:spcAft>
                <a:spcPts val="750"/>
              </a:spcAft>
            </a:pPr>
            <a:r>
              <a:rPr lang="en-US" sz="2800" kern="1800">
                <a:solidFill>
                  <a:srgbClr val="333333"/>
                </a:solidFill>
                <a:latin typeface="Times New Roman" panose="02020603050405020304" pitchFamily="18" charset="0"/>
                <a:ea typeface="Times New Roman" panose="02020603050405020304" pitchFamily="18" charset="0"/>
              </a:rPr>
              <a:t>Hỏi t</a:t>
            </a:r>
            <a:r>
              <a:rPr lang="en-US" sz="2800" kern="1800">
                <a:solidFill>
                  <a:srgbClr val="333333"/>
                </a:solidFill>
                <a:effectLst/>
                <a:latin typeface="Times New Roman" panose="02020603050405020304" pitchFamily="18" charset="0"/>
                <a:ea typeface="Times New Roman" panose="02020603050405020304" pitchFamily="18" charset="0"/>
              </a:rPr>
              <a:t>ừ năm 1912 đến 2005, kỉ lục thế giới về chạy cự li 100 m đã giảm được bao nhiêu giây?</a:t>
            </a:r>
            <a:endParaRPr lang="en-US" sz="2800">
              <a:effectLst/>
              <a:latin typeface="Times New Roman" panose="02020603050405020304" pitchFamily="18" charset="0"/>
              <a:ea typeface="Times New Roman" panose="02020603050405020304" pitchFamily="18" charset="0"/>
            </a:endParaRPr>
          </a:p>
        </p:txBody>
      </p:sp>
      <p:sp>
        <p:nvSpPr>
          <p:cNvPr id="13" name="TextBox 12">
            <a:extLst>
              <a:ext uri="{FF2B5EF4-FFF2-40B4-BE49-F238E27FC236}">
                <a16:creationId xmlns:a16="http://schemas.microsoft.com/office/drawing/2014/main" xmlns="" id="{A1F84ED6-5C2F-4F36-814D-C39A2B9A9DCB}"/>
              </a:ext>
            </a:extLst>
          </p:cNvPr>
          <p:cNvSpPr txBox="1"/>
          <p:nvPr/>
        </p:nvSpPr>
        <p:spPr>
          <a:xfrm>
            <a:off x="426782" y="3249025"/>
            <a:ext cx="2388995" cy="3408112"/>
          </a:xfrm>
          <a:prstGeom prst="rect">
            <a:avLst/>
          </a:prstGeom>
          <a:noFill/>
        </p:spPr>
        <p:txBody>
          <a:bodyPr wrap="square">
            <a:spAutoFit/>
          </a:bodyPr>
          <a:lstStyle/>
          <a:p>
            <a:pPr marR="0">
              <a:lnSpc>
                <a:spcPct val="200000"/>
              </a:lnSpc>
              <a:spcBef>
                <a:spcPts val="0"/>
              </a:spcBef>
              <a:spcAft>
                <a:spcPts val="0"/>
              </a:spcAft>
            </a:pPr>
            <a:r>
              <a:rPr lang="nl-NL" sz="2800">
                <a:effectLst/>
                <a:latin typeface="Times New Roman" panose="02020603050405020304" pitchFamily="18" charset="0"/>
                <a:ea typeface="Times New Roman" panose="02020603050405020304" pitchFamily="18" charset="0"/>
                <a:cs typeface="Times New Roman" panose="02020603050405020304" pitchFamily="18" charset="0"/>
              </a:rPr>
              <a:t>A. 0,81 giây</a:t>
            </a:r>
          </a:p>
          <a:p>
            <a:pPr marR="0">
              <a:lnSpc>
                <a:spcPct val="200000"/>
              </a:lnSpc>
              <a:spcBef>
                <a:spcPts val="0"/>
              </a:spcBef>
              <a:spcAft>
                <a:spcPts val="0"/>
              </a:spcAft>
            </a:pPr>
            <a:r>
              <a:rPr lang="nl-NL" sz="2800">
                <a:effectLst/>
                <a:latin typeface="Times New Roman" panose="02020603050405020304" pitchFamily="18" charset="0"/>
                <a:ea typeface="Times New Roman" panose="02020603050405020304" pitchFamily="18" charset="0"/>
                <a:cs typeface="Times New Roman" panose="02020603050405020304" pitchFamily="18" charset="0"/>
              </a:rPr>
              <a:t>B. 0,83 giây</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200000"/>
              </a:lnSpc>
              <a:spcBef>
                <a:spcPts val="0"/>
              </a:spcBef>
              <a:spcAft>
                <a:spcPts val="0"/>
              </a:spcAft>
            </a:pPr>
            <a:r>
              <a:rPr lang="nl-NL" sz="2800">
                <a:effectLst/>
                <a:latin typeface="Times New Roman" panose="02020603050405020304" pitchFamily="18" charset="0"/>
                <a:ea typeface="Times New Roman" panose="02020603050405020304" pitchFamily="18" charset="0"/>
                <a:cs typeface="Times New Roman" panose="02020603050405020304" pitchFamily="18" charset="0"/>
              </a:rPr>
              <a:t>C. 0,85 giây</a:t>
            </a:r>
          </a:p>
          <a:p>
            <a:pPr marL="0" marR="0">
              <a:lnSpc>
                <a:spcPct val="200000"/>
              </a:lnSpc>
              <a:spcBef>
                <a:spcPts val="0"/>
              </a:spcBef>
              <a:spcAft>
                <a:spcPts val="0"/>
              </a:spcAft>
            </a:pPr>
            <a:r>
              <a:rPr lang="nl-NL" sz="2800">
                <a:effectLst/>
                <a:latin typeface="Times New Roman" panose="02020603050405020304" pitchFamily="18" charset="0"/>
                <a:ea typeface="Times New Roman" panose="02020603050405020304" pitchFamily="18" charset="0"/>
                <a:cs typeface="Times New Roman" panose="02020603050405020304" pitchFamily="18" charset="0"/>
              </a:rPr>
              <a:t>D. 0,87 giây</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2" name="Oval 11">
            <a:extLst>
              <a:ext uri="{FF2B5EF4-FFF2-40B4-BE49-F238E27FC236}">
                <a16:creationId xmlns:a16="http://schemas.microsoft.com/office/drawing/2014/main" xmlns="" id="{F4CF1EDA-C696-4C9A-91ED-167DC9DDAE37}"/>
              </a:ext>
            </a:extLst>
          </p:cNvPr>
          <p:cNvSpPr/>
          <p:nvPr/>
        </p:nvSpPr>
        <p:spPr>
          <a:xfrm>
            <a:off x="299220" y="4381081"/>
            <a:ext cx="2042046" cy="61295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87032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098"/>
                                        </p:tgtEl>
                                        <p:attrNameLst>
                                          <p:attrName>style.visibility</p:attrName>
                                        </p:attrNameLst>
                                      </p:cBhvr>
                                      <p:to>
                                        <p:strVal val="visible"/>
                                      </p:to>
                                    </p:set>
                                    <p:anim calcmode="lin" valueType="num">
                                      <p:cBhvr additive="base">
                                        <p:cTn id="13" dur="500" fill="hold"/>
                                        <p:tgtEl>
                                          <p:spTgt spid="4098"/>
                                        </p:tgtEl>
                                        <p:attrNameLst>
                                          <p:attrName>ppt_x</p:attrName>
                                        </p:attrNameLst>
                                      </p:cBhvr>
                                      <p:tavLst>
                                        <p:tav tm="0">
                                          <p:val>
                                            <p:strVal val="#ppt_x"/>
                                          </p:val>
                                        </p:tav>
                                        <p:tav tm="100000">
                                          <p:val>
                                            <p:strVal val="#ppt_x"/>
                                          </p:val>
                                        </p:tav>
                                      </p:tavLst>
                                    </p:anim>
                                    <p:anim calcmode="lin" valueType="num">
                                      <p:cBhvr additive="base">
                                        <p:cTn id="14" dur="500" fill="hold"/>
                                        <p:tgtEl>
                                          <p:spTgt spid="409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down)">
                                      <p:cBhvr>
                                        <p:cTn id="3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P spid="13" grpId="0"/>
      <p:bldP spid="1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BE5BB302-B9D1-46E2-A64D-B2EED8530702}"/>
              </a:ext>
            </a:extLst>
          </p:cNvPr>
          <p:cNvSpPr txBox="1"/>
          <p:nvPr/>
        </p:nvSpPr>
        <p:spPr>
          <a:xfrm>
            <a:off x="2253343" y="1171192"/>
            <a:ext cx="8558684" cy="1381089"/>
          </a:xfrm>
          <a:prstGeom prst="rect">
            <a:avLst/>
          </a:prstGeom>
          <a:noFill/>
        </p:spPr>
        <p:txBody>
          <a:bodyPr wrap="square">
            <a:spAutoFit/>
          </a:bodyPr>
          <a:lstStyle/>
          <a:p>
            <a:pPr marL="0" marR="0" algn="just">
              <a:spcBef>
                <a:spcPts val="0"/>
              </a:spcBef>
              <a:spcAft>
                <a:spcPts val="0"/>
              </a:spcAft>
            </a:pPr>
            <a:r>
              <a:rPr lang="en-US" sz="2800" b="1">
                <a:solidFill>
                  <a:srgbClr val="0000FF"/>
                </a:solidFill>
                <a:effectLst/>
                <a:latin typeface="Times New Roman" panose="02020603050405020304" pitchFamily="18" charset="0"/>
                <a:ea typeface="Times New Roman" panose="02020603050405020304" pitchFamily="18" charset="0"/>
              </a:rPr>
              <a:t>GIAO VIỆC VỀ NHÀ</a:t>
            </a:r>
            <a:endParaRPr lang="en-US" sz="280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Times New Roman" panose="02020603050405020304" pitchFamily="18" charset="0"/>
              <a:buChar char="-"/>
            </a:pPr>
            <a:r>
              <a:rPr lang="nl-NL" sz="2800">
                <a:effectLst/>
                <a:latin typeface="Times New Roman" panose="02020603050405020304" pitchFamily="18" charset="0"/>
                <a:ea typeface="Times New Roman" panose="02020603050405020304" pitchFamily="18" charset="0"/>
              </a:rPr>
              <a:t>Coi lại bài học cũ, làm các bài tập 2, 3 trong SGK</a:t>
            </a:r>
            <a:endParaRPr lang="en-US" sz="280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Times New Roman" panose="02020603050405020304" pitchFamily="18" charset="0"/>
              <a:buChar char="-"/>
            </a:pPr>
            <a:r>
              <a:rPr lang="nl-NL" sz="2800">
                <a:effectLst/>
                <a:latin typeface="Times New Roman" panose="02020603050405020304" pitchFamily="18" charset="0"/>
                <a:ea typeface="Times New Roman" panose="02020603050405020304" pitchFamily="18" charset="0"/>
              </a:rPr>
              <a:t>Chuẩn bị phần luyện tập.</a:t>
            </a:r>
            <a:endParaRPr lang="en-US" sz="2800">
              <a:effectLst/>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xmlns="" id="{F78C3475-41EB-416F-A540-3670394187A6}"/>
              </a:ext>
            </a:extLst>
          </p:cNvPr>
          <p:cNvSpPr txBox="1"/>
          <p:nvPr/>
        </p:nvSpPr>
        <p:spPr>
          <a:xfrm>
            <a:off x="6652010" y="3903674"/>
            <a:ext cx="3808324" cy="1200329"/>
          </a:xfrm>
          <a:prstGeom prst="rect">
            <a:avLst/>
          </a:prstGeom>
          <a:noFill/>
        </p:spPr>
        <p:txBody>
          <a:bodyPr wrap="square" rtlCol="0">
            <a:spAutoFit/>
          </a:bodyPr>
          <a:lstStyle/>
          <a:p>
            <a:r>
              <a:rPr lang="en-US" sz="7200" i="1" dirty="0" err="1" smtClean="0">
                <a:solidFill>
                  <a:srgbClr val="FF0000"/>
                </a:solidFill>
                <a:latin typeface="Times New Roman" panose="02020603050405020304" pitchFamily="18" charset="0"/>
                <a:cs typeface="Times New Roman" panose="02020603050405020304" pitchFamily="18" charset="0"/>
              </a:rPr>
              <a:t>Cảm</a:t>
            </a:r>
            <a:r>
              <a:rPr lang="en-US" sz="7200" i="1" dirty="0" smtClean="0">
                <a:solidFill>
                  <a:srgbClr val="FF0000"/>
                </a:solidFill>
                <a:latin typeface="Times New Roman" panose="02020603050405020304" pitchFamily="18" charset="0"/>
                <a:cs typeface="Times New Roman" panose="02020603050405020304" pitchFamily="18" charset="0"/>
              </a:rPr>
              <a:t> </a:t>
            </a:r>
            <a:r>
              <a:rPr lang="en-US" sz="7200" i="1" dirty="0" err="1">
                <a:solidFill>
                  <a:srgbClr val="FF0000"/>
                </a:solidFill>
                <a:latin typeface="Times New Roman" panose="02020603050405020304" pitchFamily="18" charset="0"/>
                <a:cs typeface="Times New Roman" panose="02020603050405020304" pitchFamily="18" charset="0"/>
              </a:rPr>
              <a:t>ơn</a:t>
            </a:r>
            <a:r>
              <a:rPr lang="en-US" sz="7200" i="1" dirty="0">
                <a:solidFill>
                  <a:srgbClr val="FF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244681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mph" presetSubtype="0" fill="hold" grpId="0" nodeType="with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6"/>
                                        </p:tgtEl>
                                        <p:attrNameLst>
                                          <p:attrName>ppt_x</p:attrName>
                                          <p:attrName>ppt_y</p:attrName>
                                        </p:attrNameLst>
                                      </p:cBhvr>
                                    </p:animMotion>
                                    <p:animRot by="1500000">
                                      <p:cBhvr>
                                        <p:cTn id="7" dur="125" fill="hold">
                                          <p:stCondLst>
                                            <p:cond delay="0"/>
                                          </p:stCondLst>
                                        </p:cTn>
                                        <p:tgtEl>
                                          <p:spTgt spid="6"/>
                                        </p:tgtEl>
                                        <p:attrNameLst>
                                          <p:attrName>r</p:attrName>
                                        </p:attrNameLst>
                                      </p:cBhvr>
                                    </p:animRot>
                                    <p:animRot by="-1500000">
                                      <p:cBhvr>
                                        <p:cTn id="8" dur="125" fill="hold">
                                          <p:stCondLst>
                                            <p:cond delay="125"/>
                                          </p:stCondLst>
                                        </p:cTn>
                                        <p:tgtEl>
                                          <p:spTgt spid="6"/>
                                        </p:tgtEl>
                                        <p:attrNameLst>
                                          <p:attrName>r</p:attrName>
                                        </p:attrNameLst>
                                      </p:cBhvr>
                                    </p:animRot>
                                    <p:animRot by="-1500000">
                                      <p:cBhvr>
                                        <p:cTn id="9" dur="125" fill="hold">
                                          <p:stCondLst>
                                            <p:cond delay="250"/>
                                          </p:stCondLst>
                                        </p:cTn>
                                        <p:tgtEl>
                                          <p:spTgt spid="6"/>
                                        </p:tgtEl>
                                        <p:attrNameLst>
                                          <p:attrName>r</p:attrName>
                                        </p:attrNameLst>
                                      </p:cBhvr>
                                    </p:animRot>
                                    <p:animRot by="1500000">
                                      <p:cBhvr>
                                        <p:cTn id="10" dur="125" fill="hold">
                                          <p:stCondLst>
                                            <p:cond delay="375"/>
                                          </p:stCondLst>
                                        </p:cTn>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xmlns="" id="{FC3658F8-45FE-439A-B18A-EEB941B54CE6}"/>
              </a:ext>
            </a:extLst>
          </p:cNvPr>
          <p:cNvSpPr txBox="1"/>
          <p:nvPr/>
        </p:nvSpPr>
        <p:spPr>
          <a:xfrm>
            <a:off x="6243585" y="331620"/>
            <a:ext cx="5118321" cy="523220"/>
          </a:xfrm>
          <a:prstGeom prst="rect">
            <a:avLst/>
          </a:prstGeom>
          <a:noFill/>
          <a:ln>
            <a:solidFill>
              <a:srgbClr val="00B050"/>
            </a:solidFill>
          </a:ln>
        </p:spPr>
        <p:txBody>
          <a:bodyPr wrap="square">
            <a:spAutoFit/>
          </a:bodyPr>
          <a:lstStyle/>
          <a:p>
            <a:r>
              <a:rPr lang="vi-VN" sz="2800" b="1">
                <a:solidFill>
                  <a:srgbClr val="002060"/>
                </a:solidFill>
                <a:effectLst/>
                <a:latin typeface="Times New Roman" panose="02020603050405020304" pitchFamily="18" charset="0"/>
                <a:ea typeface="Times New Roman" panose="02020603050405020304" pitchFamily="18" charset="0"/>
              </a:rPr>
              <a:t>H</a:t>
            </a:r>
            <a:r>
              <a:rPr lang="en-US" sz="2800" b="1">
                <a:solidFill>
                  <a:srgbClr val="002060"/>
                </a:solidFill>
                <a:effectLst/>
                <a:latin typeface="Times New Roman" panose="02020603050405020304" pitchFamily="18" charset="0"/>
                <a:ea typeface="Times New Roman" panose="02020603050405020304" pitchFamily="18" charset="0"/>
              </a:rPr>
              <a:t>oạt động hình thành kiến thức</a:t>
            </a:r>
            <a:endParaRPr lang="en-US" sz="2800">
              <a:solidFill>
                <a:srgbClr val="002060"/>
              </a:solidFill>
            </a:endParaRPr>
          </a:p>
        </p:txBody>
      </p:sp>
      <p:sp>
        <p:nvSpPr>
          <p:cNvPr id="15" name="TextBox 14">
            <a:extLst>
              <a:ext uri="{FF2B5EF4-FFF2-40B4-BE49-F238E27FC236}">
                <a16:creationId xmlns:a16="http://schemas.microsoft.com/office/drawing/2014/main" xmlns="" id="{F1783946-72FD-4541-B1E4-D05EA5720E79}"/>
              </a:ext>
            </a:extLst>
          </p:cNvPr>
          <p:cNvSpPr txBox="1"/>
          <p:nvPr/>
        </p:nvSpPr>
        <p:spPr>
          <a:xfrm>
            <a:off x="2744183" y="1685545"/>
            <a:ext cx="6419272" cy="954107"/>
          </a:xfrm>
          <a:prstGeom prst="rect">
            <a:avLst/>
          </a:prstGeom>
          <a:noFill/>
        </p:spPr>
        <p:txBody>
          <a:bodyPr wrap="square">
            <a:spAutoFit/>
          </a:bodyPr>
          <a:lstStyle/>
          <a:p>
            <a:pPr algn="ctr"/>
            <a:r>
              <a:rPr lang="nl-NL" sz="2800" b="1">
                <a:solidFill>
                  <a:srgbClr val="C00000"/>
                </a:solidFill>
                <a:latin typeface="Times New Roman" panose="02020603050405020304" pitchFamily="18" charset="0"/>
              </a:rPr>
              <a:t>3. ĐỌC VÀ PHÂN TÍCH DỮ LIỆU TỪ BIỂU ĐỒ ĐOẠN THẲNG</a:t>
            </a:r>
            <a:endParaRPr lang="en-US" sz="2800">
              <a:solidFill>
                <a:srgbClr val="C00000"/>
              </a:solidFill>
            </a:endParaRPr>
          </a:p>
        </p:txBody>
      </p:sp>
      <p:sp>
        <p:nvSpPr>
          <p:cNvPr id="18" name="TextBox 17">
            <a:extLst>
              <a:ext uri="{FF2B5EF4-FFF2-40B4-BE49-F238E27FC236}">
                <a16:creationId xmlns:a16="http://schemas.microsoft.com/office/drawing/2014/main" xmlns="" id="{05884D00-BE96-417E-925A-7FA94D8C8D91}"/>
              </a:ext>
            </a:extLst>
          </p:cNvPr>
          <p:cNvSpPr txBox="1"/>
          <p:nvPr/>
        </p:nvSpPr>
        <p:spPr>
          <a:xfrm>
            <a:off x="1117599" y="2824533"/>
            <a:ext cx="10086109" cy="1384995"/>
          </a:xfrm>
          <a:prstGeom prst="rect">
            <a:avLst/>
          </a:prstGeom>
          <a:noFill/>
        </p:spPr>
        <p:txBody>
          <a:bodyPr wrap="square">
            <a:spAutoFit/>
          </a:bodyPr>
          <a:lstStyle/>
          <a:p>
            <a:pPr marL="0" marR="0">
              <a:spcBef>
                <a:spcPts val="0"/>
              </a:spcBef>
              <a:spcAft>
                <a:spcPts val="0"/>
              </a:spcAft>
            </a:pPr>
            <a:r>
              <a:rPr lang="vi-VN" sz="2800" b="1" i="1">
                <a:effectLst/>
                <a:latin typeface="Times New Roman" panose="02020603050405020304" pitchFamily="18" charset="0"/>
                <a:ea typeface="Times New Roman" panose="02020603050405020304" pitchFamily="18" charset="0"/>
              </a:rPr>
              <a:t>Mục tiêu</a:t>
            </a:r>
            <a:r>
              <a:rPr lang="vi-VN" sz="2800" i="1">
                <a:effectLst/>
                <a:latin typeface="Times New Roman" panose="02020603050405020304" pitchFamily="18" charset="0"/>
                <a:ea typeface="Times New Roman" panose="02020603050405020304" pitchFamily="18" charset="0"/>
              </a:rPr>
              <a:t>: </a:t>
            </a:r>
            <a:r>
              <a:rPr lang="en-US" sz="2800" i="1">
                <a:effectLst/>
                <a:latin typeface="Times New Roman" panose="02020603050405020304" pitchFamily="18" charset="0"/>
                <a:ea typeface="Times New Roman" panose="02020603050405020304" pitchFamily="18" charset="0"/>
              </a:rPr>
              <a:t>giới thiệu các thông tin trọng tâm cần chú ý khi phân tích một biểu đồ đoạn thẳng. HS có thể dựa theo hướng dẫn này để phân tích một biểu đồ đoạn thẳng tổng quát. </a:t>
            </a:r>
          </a:p>
        </p:txBody>
      </p:sp>
      <p:sp>
        <p:nvSpPr>
          <p:cNvPr id="21" name="TextBox 20">
            <a:extLst>
              <a:ext uri="{FF2B5EF4-FFF2-40B4-BE49-F238E27FC236}">
                <a16:creationId xmlns:a16="http://schemas.microsoft.com/office/drawing/2014/main" xmlns="" id="{FDC14078-3C26-458C-A7EE-F88256DAF517}"/>
              </a:ext>
            </a:extLst>
          </p:cNvPr>
          <p:cNvSpPr txBox="1"/>
          <p:nvPr/>
        </p:nvSpPr>
        <p:spPr>
          <a:xfrm>
            <a:off x="1052944" y="4394409"/>
            <a:ext cx="9855201" cy="954107"/>
          </a:xfrm>
          <a:prstGeom prst="rect">
            <a:avLst/>
          </a:prstGeom>
          <a:noFill/>
        </p:spPr>
        <p:txBody>
          <a:bodyPr wrap="square">
            <a:spAutoFit/>
          </a:bodyPr>
          <a:lstStyle/>
          <a:p>
            <a:r>
              <a:rPr lang="vi-VN" sz="2800" b="1" i="1">
                <a:effectLst/>
                <a:latin typeface="Times New Roman" panose="02020603050405020304" pitchFamily="18" charset="0"/>
                <a:ea typeface="Times New Roman" panose="02020603050405020304" pitchFamily="18" charset="0"/>
              </a:rPr>
              <a:t>Nội dung</a:t>
            </a:r>
            <a:r>
              <a:rPr lang="vi-VN" sz="2800" i="1">
                <a:effectLst/>
                <a:latin typeface="Times New Roman" panose="02020603050405020304" pitchFamily="18" charset="0"/>
                <a:ea typeface="Times New Roman" panose="02020603050405020304" pitchFamily="18" charset="0"/>
              </a:rPr>
              <a:t>: </a:t>
            </a:r>
            <a:r>
              <a:rPr lang="en-US" sz="2800" i="1">
                <a:effectLst/>
                <a:latin typeface="Times New Roman" panose="02020603050405020304" pitchFamily="18" charset="0"/>
                <a:ea typeface="Times New Roman" panose="02020603050405020304" pitchFamily="18" charset="0"/>
              </a:rPr>
              <a:t>phân tích lượng mưa 7 ngày đầu của tháng 6 năm 2019 tại Đắc Lắk (mm)</a:t>
            </a:r>
            <a:endParaRPr lang="en-US" sz="2800" i="1"/>
          </a:p>
        </p:txBody>
      </p:sp>
    </p:spTree>
    <p:extLst>
      <p:ext uri="{BB962C8B-B14F-4D97-AF65-F5344CB8AC3E}">
        <p14:creationId xmlns:p14="http://schemas.microsoft.com/office/powerpoint/2010/main" val="4005409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circle(in)">
                                      <p:cBhvr>
                                        <p:cTn id="7" dur="20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ipe(down)">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wipe(down)">
                                      <p:cBhvr>
                                        <p:cTn id="1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8" grpId="0"/>
      <p:bldP spid="2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xmlns="" id="{09D88580-D8B9-4FC2-A52F-D4ED4FEDBF3B}"/>
              </a:ext>
            </a:extLst>
          </p:cNvPr>
          <p:cNvSpPr txBox="1"/>
          <p:nvPr/>
        </p:nvSpPr>
        <p:spPr>
          <a:xfrm>
            <a:off x="1108362" y="2098745"/>
            <a:ext cx="9699068" cy="523220"/>
          </a:xfrm>
          <a:prstGeom prst="rect">
            <a:avLst/>
          </a:prstGeom>
          <a:noFill/>
        </p:spPr>
        <p:txBody>
          <a:bodyPr wrap="square">
            <a:spAutoFit/>
          </a:bodyPr>
          <a:lstStyle/>
          <a:p>
            <a:pPr marL="0" marR="0">
              <a:spcBef>
                <a:spcPts val="0"/>
              </a:spcBef>
              <a:spcAft>
                <a:spcPts val="0"/>
              </a:spcAft>
              <a:tabLst>
                <a:tab pos="553085" algn="l"/>
              </a:tabLst>
            </a:pPr>
            <a:r>
              <a:rPr lang="en-US" sz="2800" b="1">
                <a:solidFill>
                  <a:srgbClr val="00B050"/>
                </a:solidFill>
                <a:effectLst/>
                <a:latin typeface="Times New Roman" panose="02020603050405020304" pitchFamily="18" charset="0"/>
                <a:ea typeface="Times New Roman" panose="02020603050405020304" pitchFamily="18" charset="0"/>
              </a:rPr>
              <a:t>Khi phân tích dữ liệu có trên biểu đồ đoạn thẳng cần chú ý :</a:t>
            </a:r>
          </a:p>
        </p:txBody>
      </p:sp>
      <p:sp>
        <p:nvSpPr>
          <p:cNvPr id="9" name="TextBox 8">
            <a:extLst>
              <a:ext uri="{FF2B5EF4-FFF2-40B4-BE49-F238E27FC236}">
                <a16:creationId xmlns:a16="http://schemas.microsoft.com/office/drawing/2014/main" xmlns="" id="{F0E77D42-F477-4A8B-A692-D024B5A168A4}"/>
              </a:ext>
            </a:extLst>
          </p:cNvPr>
          <p:cNvSpPr txBox="1"/>
          <p:nvPr/>
        </p:nvSpPr>
        <p:spPr>
          <a:xfrm>
            <a:off x="1108363" y="2751220"/>
            <a:ext cx="6839136" cy="523220"/>
          </a:xfrm>
          <a:prstGeom prst="rect">
            <a:avLst/>
          </a:prstGeom>
          <a:noFill/>
        </p:spPr>
        <p:txBody>
          <a:bodyPr wrap="square">
            <a:spAutoFit/>
          </a:bodyPr>
          <a:lstStyle/>
          <a:p>
            <a:pPr marL="0" marR="0">
              <a:spcBef>
                <a:spcPts val="0"/>
              </a:spcBef>
              <a:spcAft>
                <a:spcPts val="0"/>
              </a:spcAft>
              <a:tabLst>
                <a:tab pos="553085" algn="l"/>
              </a:tabLst>
            </a:pPr>
            <a:r>
              <a:rPr lang="en-US" sz="2800">
                <a:effectLst/>
                <a:latin typeface="Times New Roman" panose="02020603050405020304" pitchFamily="18" charset="0"/>
                <a:ea typeface="Times New Roman" panose="02020603050405020304" pitchFamily="18" charset="0"/>
              </a:rPr>
              <a:t>Biểu đồ biểu diễn các thông tin về vấn đề gì ?</a:t>
            </a:r>
          </a:p>
        </p:txBody>
      </p:sp>
      <p:sp>
        <p:nvSpPr>
          <p:cNvPr id="12" name="TextBox 11">
            <a:extLst>
              <a:ext uri="{FF2B5EF4-FFF2-40B4-BE49-F238E27FC236}">
                <a16:creationId xmlns:a16="http://schemas.microsoft.com/office/drawing/2014/main" xmlns="" id="{CF6FA196-FD74-45EF-AC2D-9F58BF790A3A}"/>
              </a:ext>
            </a:extLst>
          </p:cNvPr>
          <p:cNvSpPr txBox="1"/>
          <p:nvPr/>
        </p:nvSpPr>
        <p:spPr>
          <a:xfrm>
            <a:off x="1108362" y="3339068"/>
            <a:ext cx="6096000" cy="523220"/>
          </a:xfrm>
          <a:prstGeom prst="rect">
            <a:avLst/>
          </a:prstGeom>
          <a:noFill/>
        </p:spPr>
        <p:txBody>
          <a:bodyPr wrap="square">
            <a:spAutoFit/>
          </a:bodyPr>
          <a:lstStyle/>
          <a:p>
            <a:pPr marL="0" marR="0">
              <a:spcBef>
                <a:spcPts val="0"/>
              </a:spcBef>
              <a:spcAft>
                <a:spcPts val="0"/>
              </a:spcAft>
              <a:tabLst>
                <a:tab pos="553085" algn="l"/>
              </a:tabLst>
            </a:pPr>
            <a:r>
              <a:rPr lang="en-US" sz="2800">
                <a:effectLst/>
                <a:latin typeface="Times New Roman" panose="02020603050405020304" pitchFamily="18" charset="0"/>
                <a:ea typeface="Times New Roman" panose="02020603050405020304" pitchFamily="18" charset="0"/>
              </a:rPr>
              <a:t>Đơn vị thời gian là gì ?</a:t>
            </a:r>
          </a:p>
        </p:txBody>
      </p:sp>
      <p:sp>
        <p:nvSpPr>
          <p:cNvPr id="15" name="TextBox 14">
            <a:extLst>
              <a:ext uri="{FF2B5EF4-FFF2-40B4-BE49-F238E27FC236}">
                <a16:creationId xmlns:a16="http://schemas.microsoft.com/office/drawing/2014/main" xmlns="" id="{43CFC4CB-A728-4051-94B3-2FC7733DCDA1}"/>
              </a:ext>
            </a:extLst>
          </p:cNvPr>
          <p:cNvSpPr txBox="1"/>
          <p:nvPr/>
        </p:nvSpPr>
        <p:spPr>
          <a:xfrm>
            <a:off x="1108362" y="3926916"/>
            <a:ext cx="6096000" cy="523220"/>
          </a:xfrm>
          <a:prstGeom prst="rect">
            <a:avLst/>
          </a:prstGeom>
          <a:noFill/>
        </p:spPr>
        <p:txBody>
          <a:bodyPr wrap="square">
            <a:spAutoFit/>
          </a:bodyPr>
          <a:lstStyle/>
          <a:p>
            <a:pPr marL="0" marR="0">
              <a:spcBef>
                <a:spcPts val="0"/>
              </a:spcBef>
              <a:spcAft>
                <a:spcPts val="0"/>
              </a:spcAft>
              <a:tabLst>
                <a:tab pos="553085" algn="l"/>
              </a:tabLst>
            </a:pPr>
            <a:r>
              <a:rPr lang="en-US" sz="2800">
                <a:effectLst/>
                <a:latin typeface="Times New Roman" panose="02020603050405020304" pitchFamily="18" charset="0"/>
                <a:ea typeface="Times New Roman" panose="02020603050405020304" pitchFamily="18" charset="0"/>
              </a:rPr>
              <a:t>Thời điểm nào số liệu cao hơn?</a:t>
            </a:r>
          </a:p>
        </p:txBody>
      </p:sp>
      <p:sp>
        <p:nvSpPr>
          <p:cNvPr id="18" name="TextBox 17">
            <a:extLst>
              <a:ext uri="{FF2B5EF4-FFF2-40B4-BE49-F238E27FC236}">
                <a16:creationId xmlns:a16="http://schemas.microsoft.com/office/drawing/2014/main" xmlns="" id="{8CD6126D-44F6-483C-BD0A-9361A07C15A0}"/>
              </a:ext>
            </a:extLst>
          </p:cNvPr>
          <p:cNvSpPr txBox="1"/>
          <p:nvPr/>
        </p:nvSpPr>
        <p:spPr>
          <a:xfrm>
            <a:off x="1108362" y="4499920"/>
            <a:ext cx="6096000" cy="523220"/>
          </a:xfrm>
          <a:prstGeom prst="rect">
            <a:avLst/>
          </a:prstGeom>
          <a:noFill/>
        </p:spPr>
        <p:txBody>
          <a:bodyPr wrap="square">
            <a:spAutoFit/>
          </a:bodyPr>
          <a:lstStyle/>
          <a:p>
            <a:pPr marL="0" marR="0">
              <a:spcBef>
                <a:spcPts val="0"/>
              </a:spcBef>
              <a:spcAft>
                <a:spcPts val="0"/>
              </a:spcAft>
              <a:tabLst>
                <a:tab pos="553085" algn="l"/>
              </a:tabLst>
            </a:pPr>
            <a:r>
              <a:rPr lang="en-US" sz="2800">
                <a:effectLst/>
                <a:latin typeface="Times New Roman" panose="02020603050405020304" pitchFamily="18" charset="0"/>
                <a:ea typeface="Times New Roman" panose="02020603050405020304" pitchFamily="18" charset="0"/>
              </a:rPr>
              <a:t>Thời điểm nào số liệu thấp hơn?</a:t>
            </a:r>
          </a:p>
        </p:txBody>
      </p:sp>
      <p:sp>
        <p:nvSpPr>
          <p:cNvPr id="21" name="TextBox 20">
            <a:extLst>
              <a:ext uri="{FF2B5EF4-FFF2-40B4-BE49-F238E27FC236}">
                <a16:creationId xmlns:a16="http://schemas.microsoft.com/office/drawing/2014/main" xmlns="" id="{D8456EC0-5743-4167-AB03-18B537902064}"/>
              </a:ext>
            </a:extLst>
          </p:cNvPr>
          <p:cNvSpPr txBox="1"/>
          <p:nvPr/>
        </p:nvSpPr>
        <p:spPr>
          <a:xfrm>
            <a:off x="1108362" y="5118825"/>
            <a:ext cx="7333673" cy="523220"/>
          </a:xfrm>
          <a:prstGeom prst="rect">
            <a:avLst/>
          </a:prstGeom>
          <a:noFill/>
        </p:spPr>
        <p:txBody>
          <a:bodyPr wrap="square">
            <a:spAutoFit/>
          </a:bodyPr>
          <a:lstStyle/>
          <a:p>
            <a:pPr marL="0" marR="0">
              <a:spcBef>
                <a:spcPts val="0"/>
              </a:spcBef>
              <a:spcAft>
                <a:spcPts val="0"/>
              </a:spcAft>
              <a:tabLst>
                <a:tab pos="553085" algn="l"/>
              </a:tabLst>
            </a:pPr>
            <a:r>
              <a:rPr lang="en-US" sz="2800">
                <a:effectLst/>
                <a:latin typeface="Times New Roman" panose="02020603050405020304" pitchFamily="18" charset="0"/>
                <a:ea typeface="Times New Roman" panose="02020603050405020304" pitchFamily="18" charset="0"/>
              </a:rPr>
              <a:t>Số liệu tăng trong những khoảng thời gian nào?</a:t>
            </a:r>
          </a:p>
        </p:txBody>
      </p:sp>
      <p:sp>
        <p:nvSpPr>
          <p:cNvPr id="24" name="TextBox 23">
            <a:extLst>
              <a:ext uri="{FF2B5EF4-FFF2-40B4-BE49-F238E27FC236}">
                <a16:creationId xmlns:a16="http://schemas.microsoft.com/office/drawing/2014/main" xmlns="" id="{6E593AF1-35F7-4E34-92F0-BA5AC66815D0}"/>
              </a:ext>
            </a:extLst>
          </p:cNvPr>
          <p:cNvSpPr txBox="1"/>
          <p:nvPr/>
        </p:nvSpPr>
        <p:spPr>
          <a:xfrm>
            <a:off x="1108362" y="5737731"/>
            <a:ext cx="7869382" cy="523220"/>
          </a:xfrm>
          <a:prstGeom prst="rect">
            <a:avLst/>
          </a:prstGeom>
          <a:noFill/>
        </p:spPr>
        <p:txBody>
          <a:bodyPr wrap="square">
            <a:spAutoFit/>
          </a:bodyPr>
          <a:lstStyle/>
          <a:p>
            <a:r>
              <a:rPr lang="en-US" sz="2800">
                <a:effectLst/>
                <a:latin typeface="Times New Roman" panose="02020603050405020304" pitchFamily="18" charset="0"/>
                <a:ea typeface="Times New Roman" panose="02020603050405020304" pitchFamily="18" charset="0"/>
              </a:rPr>
              <a:t>Số liệu tăng trong những khoảng thời gian nào?</a:t>
            </a:r>
            <a:endParaRPr lang="en-US" sz="2800"/>
          </a:p>
        </p:txBody>
      </p:sp>
      <p:sp>
        <p:nvSpPr>
          <p:cNvPr id="10" name="TextBox 9">
            <a:extLst>
              <a:ext uri="{FF2B5EF4-FFF2-40B4-BE49-F238E27FC236}">
                <a16:creationId xmlns:a16="http://schemas.microsoft.com/office/drawing/2014/main" xmlns="" id="{AB1CAE3D-7F46-46C1-BF89-A61101FD4C2E}"/>
              </a:ext>
            </a:extLst>
          </p:cNvPr>
          <p:cNvSpPr txBox="1"/>
          <p:nvPr/>
        </p:nvSpPr>
        <p:spPr>
          <a:xfrm>
            <a:off x="4284295" y="819742"/>
            <a:ext cx="6419272" cy="954107"/>
          </a:xfrm>
          <a:prstGeom prst="rect">
            <a:avLst/>
          </a:prstGeom>
          <a:noFill/>
        </p:spPr>
        <p:txBody>
          <a:bodyPr wrap="square">
            <a:spAutoFit/>
          </a:bodyPr>
          <a:lstStyle/>
          <a:p>
            <a:pPr algn="ctr"/>
            <a:r>
              <a:rPr lang="nl-NL" sz="2800" b="1">
                <a:solidFill>
                  <a:srgbClr val="0000FF"/>
                </a:solidFill>
                <a:latin typeface="Times New Roman" panose="02020603050405020304" pitchFamily="18" charset="0"/>
              </a:rPr>
              <a:t>3. ĐỌC VÀ PHÂN TÍCH DỮ LIỆU TỪ BIỂU ĐỒ ĐOẠN THẲNG</a:t>
            </a:r>
            <a:endParaRPr lang="en-US" sz="2800">
              <a:solidFill>
                <a:srgbClr val="0000FF"/>
              </a:solidFill>
            </a:endParaRPr>
          </a:p>
        </p:txBody>
      </p:sp>
    </p:spTree>
    <p:extLst>
      <p:ext uri="{BB962C8B-B14F-4D97-AF65-F5344CB8AC3E}">
        <p14:creationId xmlns:p14="http://schemas.microsoft.com/office/powerpoint/2010/main" val="1634313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500" fill="hold"/>
                                        <p:tgtEl>
                                          <p:spTgt spid="9"/>
                                        </p:tgtEl>
                                        <p:attrNameLst>
                                          <p:attrName>ppt_x</p:attrName>
                                        </p:attrNameLst>
                                      </p:cBhvr>
                                      <p:tavLst>
                                        <p:tav tm="0">
                                          <p:val>
                                            <p:strVal val="#ppt_x"/>
                                          </p:val>
                                        </p:tav>
                                        <p:tav tm="100000">
                                          <p:val>
                                            <p:strVal val="#ppt_x"/>
                                          </p:val>
                                        </p:tav>
                                      </p:tavLst>
                                    </p:anim>
                                    <p:anim calcmode="lin" valueType="num">
                                      <p:cBhvr additive="base">
                                        <p:cTn id="19"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additive="base">
                                        <p:cTn id="24" dur="500" fill="hold"/>
                                        <p:tgtEl>
                                          <p:spTgt spid="12"/>
                                        </p:tgtEl>
                                        <p:attrNameLst>
                                          <p:attrName>ppt_x</p:attrName>
                                        </p:attrNameLst>
                                      </p:cBhvr>
                                      <p:tavLst>
                                        <p:tav tm="0">
                                          <p:val>
                                            <p:strVal val="#ppt_x"/>
                                          </p:val>
                                        </p:tav>
                                        <p:tav tm="100000">
                                          <p:val>
                                            <p:strVal val="#ppt_x"/>
                                          </p:val>
                                        </p:tav>
                                      </p:tavLst>
                                    </p:anim>
                                    <p:anim calcmode="lin" valueType="num">
                                      <p:cBhvr additive="base">
                                        <p:cTn id="2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15">
                                            <p:txEl>
                                              <p:pRg st="0" end="0"/>
                                            </p:txEl>
                                          </p:spTgt>
                                        </p:tgtEl>
                                        <p:attrNameLst>
                                          <p:attrName>style.visibility</p:attrName>
                                        </p:attrNameLst>
                                      </p:cBhvr>
                                      <p:to>
                                        <p:strVal val="visible"/>
                                      </p:to>
                                    </p:set>
                                    <p:anim calcmode="lin" valueType="num">
                                      <p:cBhvr additive="base">
                                        <p:cTn id="30"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8"/>
                                        </p:tgtEl>
                                        <p:attrNameLst>
                                          <p:attrName>style.visibility</p:attrName>
                                        </p:attrNameLst>
                                      </p:cBhvr>
                                      <p:to>
                                        <p:strVal val="visible"/>
                                      </p:to>
                                    </p:set>
                                    <p:anim calcmode="lin" valueType="num">
                                      <p:cBhvr additive="base">
                                        <p:cTn id="36" dur="500" fill="hold"/>
                                        <p:tgtEl>
                                          <p:spTgt spid="18"/>
                                        </p:tgtEl>
                                        <p:attrNameLst>
                                          <p:attrName>ppt_x</p:attrName>
                                        </p:attrNameLst>
                                      </p:cBhvr>
                                      <p:tavLst>
                                        <p:tav tm="0">
                                          <p:val>
                                            <p:strVal val="#ppt_x"/>
                                          </p:val>
                                        </p:tav>
                                        <p:tav tm="100000">
                                          <p:val>
                                            <p:strVal val="#ppt_x"/>
                                          </p:val>
                                        </p:tav>
                                      </p:tavLst>
                                    </p:anim>
                                    <p:anim calcmode="lin" valueType="num">
                                      <p:cBhvr additive="base">
                                        <p:cTn id="37"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21">
                                            <p:txEl>
                                              <p:pRg st="0" end="0"/>
                                            </p:txEl>
                                          </p:spTgt>
                                        </p:tgtEl>
                                        <p:attrNameLst>
                                          <p:attrName>style.visibility</p:attrName>
                                        </p:attrNameLst>
                                      </p:cBhvr>
                                      <p:to>
                                        <p:strVal val="visible"/>
                                      </p:to>
                                    </p:set>
                                    <p:anim calcmode="lin" valueType="num">
                                      <p:cBhvr additive="base">
                                        <p:cTn id="42"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2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24">
                                            <p:txEl>
                                              <p:pRg st="0" end="0"/>
                                            </p:txEl>
                                          </p:spTgt>
                                        </p:tgtEl>
                                        <p:attrNameLst>
                                          <p:attrName>style.visibility</p:attrName>
                                        </p:attrNameLst>
                                      </p:cBhvr>
                                      <p:to>
                                        <p:strVal val="visible"/>
                                      </p:to>
                                    </p:set>
                                    <p:anim calcmode="lin" valueType="num">
                                      <p:cBhvr additive="base">
                                        <p:cTn id="48" dur="500" fill="hold"/>
                                        <p:tgtEl>
                                          <p:spTgt spid="24">
                                            <p:txEl>
                                              <p:pRg st="0" end="0"/>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2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2" grpId="0"/>
      <p:bldP spid="18"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xmlns="" id="{04EA79EA-DB2A-4966-A445-3C81AC586606}"/>
              </a:ext>
            </a:extLst>
          </p:cNvPr>
          <p:cNvGrpSpPr/>
          <p:nvPr/>
        </p:nvGrpSpPr>
        <p:grpSpPr>
          <a:xfrm>
            <a:off x="1167320" y="1022926"/>
            <a:ext cx="10466962" cy="5467125"/>
            <a:chOff x="1167320" y="1022926"/>
            <a:chExt cx="10466962" cy="5467125"/>
          </a:xfrm>
        </p:grpSpPr>
        <p:graphicFrame>
          <p:nvGraphicFramePr>
            <p:cNvPr id="6" name="Chart 5">
              <a:extLst>
                <a:ext uri="{FF2B5EF4-FFF2-40B4-BE49-F238E27FC236}">
                  <a16:creationId xmlns:a16="http://schemas.microsoft.com/office/drawing/2014/main" xmlns="" id="{FC537676-85FA-477B-A57A-834C13EFF441}"/>
                </a:ext>
              </a:extLst>
            </p:cNvPr>
            <p:cNvGraphicFramePr/>
            <p:nvPr>
              <p:extLst>
                <p:ext uri="{D42A27DB-BD31-4B8C-83A1-F6EECF244321}">
                  <p14:modId xmlns:p14="http://schemas.microsoft.com/office/powerpoint/2010/main" val="2086944245"/>
                </p:ext>
              </p:extLst>
            </p:nvPr>
          </p:nvGraphicFramePr>
          <p:xfrm>
            <a:off x="1167320" y="1022926"/>
            <a:ext cx="10466962" cy="5467125"/>
          </p:xfrm>
          <a:graphic>
            <a:graphicData uri="http://schemas.openxmlformats.org/drawingml/2006/chart">
              <c:chart xmlns:c="http://schemas.openxmlformats.org/drawingml/2006/chart" xmlns:r="http://schemas.openxmlformats.org/officeDocument/2006/relationships" r:id="rId2"/>
            </a:graphicData>
          </a:graphic>
        </p:graphicFrame>
        <p:cxnSp>
          <p:nvCxnSpPr>
            <p:cNvPr id="8" name="Straight Arrow Connector 7">
              <a:extLst>
                <a:ext uri="{FF2B5EF4-FFF2-40B4-BE49-F238E27FC236}">
                  <a16:creationId xmlns:a16="http://schemas.microsoft.com/office/drawing/2014/main" xmlns="" id="{2F0CD216-9FDF-428B-AB2F-C11131C3386D}"/>
                </a:ext>
              </a:extLst>
            </p:cNvPr>
            <p:cNvCxnSpPr>
              <a:cxnSpLocks/>
            </p:cNvCxnSpPr>
            <p:nvPr/>
          </p:nvCxnSpPr>
          <p:spPr>
            <a:xfrm>
              <a:off x="1678024" y="6108970"/>
              <a:ext cx="9776298" cy="0"/>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xmlns="" id="{0FED8072-F744-4131-BCA1-4EB19C358FE8}"/>
                </a:ext>
              </a:extLst>
            </p:cNvPr>
            <p:cNvCxnSpPr>
              <a:cxnSpLocks/>
            </p:cNvCxnSpPr>
            <p:nvPr/>
          </p:nvCxnSpPr>
          <p:spPr>
            <a:xfrm flipV="1">
              <a:off x="1678024" y="1322961"/>
              <a:ext cx="0" cy="4786009"/>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56" name="Group 55">
            <a:extLst>
              <a:ext uri="{FF2B5EF4-FFF2-40B4-BE49-F238E27FC236}">
                <a16:creationId xmlns:a16="http://schemas.microsoft.com/office/drawing/2014/main" xmlns="" id="{4BB74B7F-63D9-4991-AE2A-452DC78752EB}"/>
              </a:ext>
            </a:extLst>
          </p:cNvPr>
          <p:cNvGrpSpPr/>
          <p:nvPr/>
        </p:nvGrpSpPr>
        <p:grpSpPr>
          <a:xfrm>
            <a:off x="2937753" y="2431915"/>
            <a:ext cx="7363832" cy="3025302"/>
            <a:chOff x="2937753" y="2431915"/>
            <a:chExt cx="7363832" cy="3025302"/>
          </a:xfrm>
        </p:grpSpPr>
        <p:cxnSp>
          <p:nvCxnSpPr>
            <p:cNvPr id="7" name="Straight Connector 6">
              <a:extLst>
                <a:ext uri="{FF2B5EF4-FFF2-40B4-BE49-F238E27FC236}">
                  <a16:creationId xmlns:a16="http://schemas.microsoft.com/office/drawing/2014/main" xmlns="" id="{7E8E79DE-DBAB-4288-A7A2-FC0E87082363}"/>
                </a:ext>
              </a:extLst>
            </p:cNvPr>
            <p:cNvCxnSpPr>
              <a:cxnSpLocks/>
            </p:cNvCxnSpPr>
            <p:nvPr/>
          </p:nvCxnSpPr>
          <p:spPr>
            <a:xfrm>
              <a:off x="2937753" y="4581728"/>
              <a:ext cx="1186775" cy="875489"/>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xmlns="" id="{FD1C06D0-38F6-47BD-A12C-DCD2A8BA0F60}"/>
                </a:ext>
              </a:extLst>
            </p:cNvPr>
            <p:cNvCxnSpPr>
              <a:cxnSpLocks/>
            </p:cNvCxnSpPr>
            <p:nvPr/>
          </p:nvCxnSpPr>
          <p:spPr>
            <a:xfrm flipV="1">
              <a:off x="4124528" y="2431915"/>
              <a:ext cx="1240273" cy="3025302"/>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xmlns="" id="{C9727AFF-C575-413D-9D27-9C6EDCBB2C68}"/>
                </a:ext>
              </a:extLst>
            </p:cNvPr>
            <p:cNvCxnSpPr>
              <a:cxnSpLocks/>
            </p:cNvCxnSpPr>
            <p:nvPr/>
          </p:nvCxnSpPr>
          <p:spPr>
            <a:xfrm>
              <a:off x="5384256" y="2431915"/>
              <a:ext cx="1181917" cy="1512651"/>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xmlns="" id="{389C0A06-3B79-4D62-A5AA-B110C19F315E}"/>
                </a:ext>
              </a:extLst>
            </p:cNvPr>
            <p:cNvCxnSpPr>
              <a:cxnSpLocks/>
            </p:cNvCxnSpPr>
            <p:nvPr/>
          </p:nvCxnSpPr>
          <p:spPr>
            <a:xfrm flipV="1">
              <a:off x="6585628" y="3638146"/>
              <a:ext cx="1225676" cy="306420"/>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xmlns="" id="{FF99E0B4-A0AD-445B-9B5E-9072C840A9C1}"/>
                </a:ext>
              </a:extLst>
            </p:cNvPr>
            <p:cNvCxnSpPr>
              <a:cxnSpLocks/>
            </p:cNvCxnSpPr>
            <p:nvPr/>
          </p:nvCxnSpPr>
          <p:spPr>
            <a:xfrm flipH="1" flipV="1">
              <a:off x="7811306" y="3638147"/>
              <a:ext cx="1245146" cy="1250002"/>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xmlns="" id="{043073FA-E1D2-454D-90F2-A854E91816AC}"/>
                </a:ext>
              </a:extLst>
            </p:cNvPr>
            <p:cNvCxnSpPr>
              <a:cxnSpLocks/>
            </p:cNvCxnSpPr>
            <p:nvPr/>
          </p:nvCxnSpPr>
          <p:spPr>
            <a:xfrm flipH="1" flipV="1">
              <a:off x="9056453" y="4888150"/>
              <a:ext cx="1245132" cy="296693"/>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92453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left)">
                                      <p:cBhvr>
                                        <p:cTn id="7" dur="20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xmlns="" id="{09D88580-D8B9-4FC2-A52F-D4ED4FEDBF3B}"/>
              </a:ext>
            </a:extLst>
          </p:cNvPr>
          <p:cNvSpPr txBox="1"/>
          <p:nvPr/>
        </p:nvSpPr>
        <p:spPr>
          <a:xfrm>
            <a:off x="2246500" y="1208840"/>
            <a:ext cx="4572590" cy="523220"/>
          </a:xfrm>
          <a:prstGeom prst="rect">
            <a:avLst/>
          </a:prstGeom>
          <a:noFill/>
        </p:spPr>
        <p:txBody>
          <a:bodyPr wrap="square">
            <a:spAutoFit/>
          </a:bodyPr>
          <a:lstStyle/>
          <a:p>
            <a:pPr marL="0" marR="0">
              <a:spcBef>
                <a:spcPts val="0"/>
              </a:spcBef>
              <a:spcAft>
                <a:spcPts val="0"/>
              </a:spcAft>
              <a:tabLst>
                <a:tab pos="553085" algn="l"/>
              </a:tabLst>
            </a:pPr>
            <a:r>
              <a:rPr lang="en-US" sz="2800">
                <a:solidFill>
                  <a:srgbClr val="FF0000"/>
                </a:solidFill>
                <a:latin typeface="Times New Roman" panose="02020603050405020304" pitchFamily="18" charset="0"/>
                <a:ea typeface="Times New Roman" panose="02020603050405020304" pitchFamily="18" charset="0"/>
              </a:rPr>
              <a:t>P</a:t>
            </a:r>
            <a:r>
              <a:rPr lang="en-US" sz="2800">
                <a:solidFill>
                  <a:srgbClr val="FF0000"/>
                </a:solidFill>
                <a:effectLst/>
                <a:latin typeface="Times New Roman" panose="02020603050405020304" pitchFamily="18" charset="0"/>
                <a:ea typeface="Times New Roman" panose="02020603050405020304" pitchFamily="18" charset="0"/>
              </a:rPr>
              <a:t>hân tích </a:t>
            </a:r>
            <a:r>
              <a:rPr lang="en-US" sz="2800">
                <a:solidFill>
                  <a:srgbClr val="FF0000"/>
                </a:solidFill>
                <a:latin typeface="Times New Roman" panose="02020603050405020304" pitchFamily="18" charset="0"/>
                <a:ea typeface="Times New Roman" panose="02020603050405020304" pitchFamily="18" charset="0"/>
              </a:rPr>
              <a:t>biểu đồ trên </a:t>
            </a:r>
            <a:r>
              <a:rPr lang="en-US" sz="2800">
                <a:solidFill>
                  <a:srgbClr val="FF0000"/>
                </a:solidFill>
                <a:effectLst/>
                <a:latin typeface="Times New Roman" panose="02020603050405020304" pitchFamily="18" charset="0"/>
                <a:ea typeface="Times New Roman" panose="02020603050405020304" pitchFamily="18" charset="0"/>
              </a:rPr>
              <a:t>ta thấy :</a:t>
            </a:r>
          </a:p>
        </p:txBody>
      </p:sp>
      <p:sp>
        <p:nvSpPr>
          <p:cNvPr id="9" name="TextBox 8">
            <a:extLst>
              <a:ext uri="{FF2B5EF4-FFF2-40B4-BE49-F238E27FC236}">
                <a16:creationId xmlns:a16="http://schemas.microsoft.com/office/drawing/2014/main" xmlns="" id="{F0E77D42-F477-4A8B-A692-D024B5A168A4}"/>
              </a:ext>
            </a:extLst>
          </p:cNvPr>
          <p:cNvSpPr txBox="1"/>
          <p:nvPr/>
        </p:nvSpPr>
        <p:spPr>
          <a:xfrm>
            <a:off x="685208" y="1871970"/>
            <a:ext cx="10039535" cy="523220"/>
          </a:xfrm>
          <a:prstGeom prst="rect">
            <a:avLst/>
          </a:prstGeom>
          <a:noFill/>
        </p:spPr>
        <p:txBody>
          <a:bodyPr wrap="square">
            <a:spAutoFit/>
          </a:bodyPr>
          <a:lstStyle/>
          <a:p>
            <a:pPr marL="0" marR="0">
              <a:spcBef>
                <a:spcPts val="0"/>
              </a:spcBef>
              <a:spcAft>
                <a:spcPts val="0"/>
              </a:spcAft>
              <a:tabLst>
                <a:tab pos="553085" algn="l"/>
              </a:tabLst>
            </a:pPr>
            <a:r>
              <a:rPr lang="en-US" sz="2800">
                <a:effectLst/>
                <a:latin typeface="Times New Roman" panose="02020603050405020304" pitchFamily="18" charset="0"/>
                <a:ea typeface="Times New Roman" panose="02020603050405020304" pitchFamily="18" charset="0"/>
              </a:rPr>
              <a:t>Biểu đồ biểu diễn về : </a:t>
            </a:r>
            <a:r>
              <a:rPr lang="en-US" sz="2400">
                <a:effectLst/>
                <a:latin typeface="Times New Roman" panose="02020603050405020304" pitchFamily="18" charset="0"/>
                <a:ea typeface="Times New Roman" panose="02020603050405020304" pitchFamily="18" charset="0"/>
              </a:rPr>
              <a:t>………………………………..</a:t>
            </a:r>
          </a:p>
        </p:txBody>
      </p:sp>
      <p:sp>
        <p:nvSpPr>
          <p:cNvPr id="12" name="TextBox 11">
            <a:extLst>
              <a:ext uri="{FF2B5EF4-FFF2-40B4-BE49-F238E27FC236}">
                <a16:creationId xmlns:a16="http://schemas.microsoft.com/office/drawing/2014/main" xmlns="" id="{CF6FA196-FD74-45EF-AC2D-9F58BF790A3A}"/>
              </a:ext>
            </a:extLst>
          </p:cNvPr>
          <p:cNvSpPr txBox="1"/>
          <p:nvPr/>
        </p:nvSpPr>
        <p:spPr>
          <a:xfrm>
            <a:off x="685208" y="2503168"/>
            <a:ext cx="10506463" cy="523220"/>
          </a:xfrm>
          <a:prstGeom prst="rect">
            <a:avLst/>
          </a:prstGeom>
          <a:noFill/>
        </p:spPr>
        <p:txBody>
          <a:bodyPr wrap="square">
            <a:spAutoFit/>
          </a:bodyPr>
          <a:lstStyle/>
          <a:p>
            <a:pPr marL="0" marR="0">
              <a:spcBef>
                <a:spcPts val="0"/>
              </a:spcBef>
              <a:spcAft>
                <a:spcPts val="0"/>
              </a:spcAft>
              <a:tabLst>
                <a:tab pos="553085" algn="l"/>
              </a:tabLst>
            </a:pPr>
            <a:r>
              <a:rPr lang="en-US" sz="2800">
                <a:effectLst/>
                <a:latin typeface="Times New Roman" panose="02020603050405020304" pitchFamily="18" charset="0"/>
                <a:ea typeface="Times New Roman" panose="02020603050405020304" pitchFamily="18" charset="0"/>
              </a:rPr>
              <a:t>Đơn vị thời gian là:……………, đơn vị dữ liệu là:………….....</a:t>
            </a:r>
          </a:p>
        </p:txBody>
      </p:sp>
      <p:sp>
        <p:nvSpPr>
          <p:cNvPr id="15" name="TextBox 14">
            <a:extLst>
              <a:ext uri="{FF2B5EF4-FFF2-40B4-BE49-F238E27FC236}">
                <a16:creationId xmlns:a16="http://schemas.microsoft.com/office/drawing/2014/main" xmlns="" id="{43CFC4CB-A728-4051-94B3-2FC7733DCDA1}"/>
              </a:ext>
            </a:extLst>
          </p:cNvPr>
          <p:cNvSpPr txBox="1"/>
          <p:nvPr/>
        </p:nvSpPr>
        <p:spPr>
          <a:xfrm>
            <a:off x="685205" y="3155918"/>
            <a:ext cx="9387783" cy="523220"/>
          </a:xfrm>
          <a:prstGeom prst="rect">
            <a:avLst/>
          </a:prstGeom>
          <a:noFill/>
        </p:spPr>
        <p:txBody>
          <a:bodyPr wrap="square">
            <a:spAutoFit/>
          </a:bodyPr>
          <a:lstStyle/>
          <a:p>
            <a:pPr marL="0" marR="0">
              <a:spcBef>
                <a:spcPts val="0"/>
              </a:spcBef>
              <a:spcAft>
                <a:spcPts val="0"/>
              </a:spcAft>
              <a:tabLst>
                <a:tab pos="553085" algn="l"/>
              </a:tabLst>
            </a:pPr>
            <a:r>
              <a:rPr lang="en-US" sz="2800">
                <a:latin typeface="Times New Roman" panose="02020603050405020304" pitchFamily="18" charset="0"/>
                <a:ea typeface="Times New Roman" panose="02020603050405020304" pitchFamily="18" charset="0"/>
              </a:rPr>
              <a:t>Ngày………………..lượng mưa cao nhất ……………………</a:t>
            </a:r>
            <a:endParaRPr lang="en-US" sz="2800">
              <a:effectLst/>
              <a:latin typeface="Times New Roman" panose="02020603050405020304" pitchFamily="18" charset="0"/>
              <a:ea typeface="Times New Roman" panose="02020603050405020304" pitchFamily="18" charset="0"/>
            </a:endParaRPr>
          </a:p>
        </p:txBody>
      </p:sp>
      <p:sp>
        <p:nvSpPr>
          <p:cNvPr id="18" name="TextBox 17">
            <a:extLst>
              <a:ext uri="{FF2B5EF4-FFF2-40B4-BE49-F238E27FC236}">
                <a16:creationId xmlns:a16="http://schemas.microsoft.com/office/drawing/2014/main" xmlns="" id="{8CD6126D-44F6-483C-BD0A-9361A07C15A0}"/>
              </a:ext>
            </a:extLst>
          </p:cNvPr>
          <p:cNvSpPr txBox="1"/>
          <p:nvPr/>
        </p:nvSpPr>
        <p:spPr>
          <a:xfrm>
            <a:off x="699799" y="3827890"/>
            <a:ext cx="9387783" cy="523220"/>
          </a:xfrm>
          <a:prstGeom prst="rect">
            <a:avLst/>
          </a:prstGeom>
          <a:noFill/>
        </p:spPr>
        <p:txBody>
          <a:bodyPr wrap="square">
            <a:spAutoFit/>
          </a:bodyPr>
          <a:lstStyle/>
          <a:p>
            <a:pPr marL="0" marR="0">
              <a:spcBef>
                <a:spcPts val="0"/>
              </a:spcBef>
              <a:spcAft>
                <a:spcPts val="0"/>
              </a:spcAft>
              <a:tabLst>
                <a:tab pos="553085" algn="l"/>
              </a:tabLst>
            </a:pPr>
            <a:r>
              <a:rPr lang="en-US" sz="2800">
                <a:effectLst/>
                <a:latin typeface="Times New Roman" panose="02020603050405020304" pitchFamily="18" charset="0"/>
                <a:ea typeface="Times New Roman" panose="02020603050405020304" pitchFamily="18" charset="0"/>
              </a:rPr>
              <a:t>Ngày………………..lượng mưa thấp nhất…………………......</a:t>
            </a:r>
          </a:p>
        </p:txBody>
      </p:sp>
      <p:sp>
        <p:nvSpPr>
          <p:cNvPr id="21" name="TextBox 20">
            <a:extLst>
              <a:ext uri="{FF2B5EF4-FFF2-40B4-BE49-F238E27FC236}">
                <a16:creationId xmlns:a16="http://schemas.microsoft.com/office/drawing/2014/main" xmlns="" id="{D8456EC0-5743-4167-AB03-18B537902064}"/>
              </a:ext>
            </a:extLst>
          </p:cNvPr>
          <p:cNvSpPr txBox="1"/>
          <p:nvPr/>
        </p:nvSpPr>
        <p:spPr>
          <a:xfrm>
            <a:off x="685205" y="4495818"/>
            <a:ext cx="9222412" cy="523220"/>
          </a:xfrm>
          <a:prstGeom prst="rect">
            <a:avLst/>
          </a:prstGeom>
          <a:noFill/>
        </p:spPr>
        <p:txBody>
          <a:bodyPr wrap="square">
            <a:spAutoFit/>
          </a:bodyPr>
          <a:lstStyle/>
          <a:p>
            <a:pPr marL="0" marR="0">
              <a:spcBef>
                <a:spcPts val="0"/>
              </a:spcBef>
              <a:spcAft>
                <a:spcPts val="0"/>
              </a:spcAft>
              <a:tabLst>
                <a:tab pos="553085" algn="l"/>
              </a:tabLst>
            </a:pPr>
            <a:r>
              <a:rPr lang="en-US" sz="2800">
                <a:latin typeface="Times New Roman" panose="02020603050405020304" pitchFamily="18" charset="0"/>
                <a:ea typeface="Times New Roman" panose="02020603050405020304" pitchFamily="18" charset="0"/>
              </a:rPr>
              <a:t>Lượng mưa giảm giữa các ngày:………………………………</a:t>
            </a:r>
            <a:endParaRPr lang="en-US" sz="2800">
              <a:effectLst/>
              <a:latin typeface="Times New Roman" panose="02020603050405020304" pitchFamily="18" charset="0"/>
              <a:ea typeface="Times New Roman" panose="02020603050405020304" pitchFamily="18" charset="0"/>
            </a:endParaRPr>
          </a:p>
        </p:txBody>
      </p:sp>
      <p:sp>
        <p:nvSpPr>
          <p:cNvPr id="24" name="TextBox 23">
            <a:extLst>
              <a:ext uri="{FF2B5EF4-FFF2-40B4-BE49-F238E27FC236}">
                <a16:creationId xmlns:a16="http://schemas.microsoft.com/office/drawing/2014/main" xmlns="" id="{6E593AF1-35F7-4E34-92F0-BA5AC66815D0}"/>
              </a:ext>
            </a:extLst>
          </p:cNvPr>
          <p:cNvSpPr txBox="1"/>
          <p:nvPr/>
        </p:nvSpPr>
        <p:spPr>
          <a:xfrm>
            <a:off x="685205" y="5152377"/>
            <a:ext cx="9387782" cy="536796"/>
          </a:xfrm>
          <a:prstGeom prst="rect">
            <a:avLst/>
          </a:prstGeom>
          <a:noFill/>
        </p:spPr>
        <p:txBody>
          <a:bodyPr wrap="square">
            <a:spAutoFit/>
          </a:bodyPr>
          <a:lstStyle/>
          <a:p>
            <a:r>
              <a:rPr lang="en-US" sz="2800">
                <a:latin typeface="Times New Roman" panose="02020603050405020304" pitchFamily="18" charset="0"/>
              </a:rPr>
              <a:t>Lượng mưa tang giữa các ngày:………………………………..</a:t>
            </a:r>
            <a:endParaRPr lang="en-US" sz="2800"/>
          </a:p>
        </p:txBody>
      </p:sp>
      <p:sp>
        <p:nvSpPr>
          <p:cNvPr id="2" name="TextBox 1">
            <a:extLst>
              <a:ext uri="{FF2B5EF4-FFF2-40B4-BE49-F238E27FC236}">
                <a16:creationId xmlns:a16="http://schemas.microsoft.com/office/drawing/2014/main" xmlns="" id="{9EBCEFF2-8F40-48A4-B9F9-1CC2CB5A07B1}"/>
              </a:ext>
            </a:extLst>
          </p:cNvPr>
          <p:cNvSpPr txBox="1"/>
          <p:nvPr/>
        </p:nvSpPr>
        <p:spPr>
          <a:xfrm>
            <a:off x="3968884" y="1776116"/>
            <a:ext cx="8453337" cy="523220"/>
          </a:xfrm>
          <a:prstGeom prst="rect">
            <a:avLst/>
          </a:prstGeom>
          <a:noFill/>
        </p:spPr>
        <p:txBody>
          <a:bodyPr wrap="square" rtlCol="0">
            <a:spAutoFit/>
          </a:bodyPr>
          <a:lstStyle/>
          <a:p>
            <a:r>
              <a:rPr lang="en-US" sz="2800">
                <a:solidFill>
                  <a:srgbClr val="00B050"/>
                </a:solidFill>
                <a:latin typeface="Times New Roman" panose="02020603050405020304" pitchFamily="18" charset="0"/>
                <a:cs typeface="Times New Roman" panose="02020603050405020304" pitchFamily="18" charset="0"/>
              </a:rPr>
              <a:t>lượng mưa tại tỉnh Đắc Lắc trong 7 ngày đầu tháng 6</a:t>
            </a:r>
          </a:p>
        </p:txBody>
      </p:sp>
      <p:sp>
        <p:nvSpPr>
          <p:cNvPr id="10" name="TextBox 9">
            <a:extLst>
              <a:ext uri="{FF2B5EF4-FFF2-40B4-BE49-F238E27FC236}">
                <a16:creationId xmlns:a16="http://schemas.microsoft.com/office/drawing/2014/main" xmlns="" id="{DC523D17-C40A-4D3B-AFA6-0F307AF716E1}"/>
              </a:ext>
            </a:extLst>
          </p:cNvPr>
          <p:cNvSpPr txBox="1"/>
          <p:nvPr/>
        </p:nvSpPr>
        <p:spPr>
          <a:xfrm>
            <a:off x="4119366" y="2394421"/>
            <a:ext cx="1274325" cy="523220"/>
          </a:xfrm>
          <a:prstGeom prst="rect">
            <a:avLst/>
          </a:prstGeom>
          <a:noFill/>
        </p:spPr>
        <p:txBody>
          <a:bodyPr wrap="square" rtlCol="0">
            <a:spAutoFit/>
          </a:bodyPr>
          <a:lstStyle/>
          <a:p>
            <a:r>
              <a:rPr lang="en-US" sz="2800">
                <a:solidFill>
                  <a:srgbClr val="00B050"/>
                </a:solidFill>
                <a:latin typeface="Times New Roman" panose="02020603050405020304" pitchFamily="18" charset="0"/>
                <a:cs typeface="Times New Roman" panose="02020603050405020304" pitchFamily="18" charset="0"/>
              </a:rPr>
              <a:t>ngày</a:t>
            </a:r>
          </a:p>
        </p:txBody>
      </p:sp>
      <p:sp>
        <p:nvSpPr>
          <p:cNvPr id="11" name="TextBox 10">
            <a:extLst>
              <a:ext uri="{FF2B5EF4-FFF2-40B4-BE49-F238E27FC236}">
                <a16:creationId xmlns:a16="http://schemas.microsoft.com/office/drawing/2014/main" xmlns="" id="{A31DC3FA-517A-4E9D-BCC2-39CEEE5E06E9}"/>
              </a:ext>
            </a:extLst>
          </p:cNvPr>
          <p:cNvSpPr txBox="1"/>
          <p:nvPr/>
        </p:nvSpPr>
        <p:spPr>
          <a:xfrm>
            <a:off x="8354092" y="2438566"/>
            <a:ext cx="1741252" cy="523220"/>
          </a:xfrm>
          <a:prstGeom prst="rect">
            <a:avLst/>
          </a:prstGeom>
          <a:noFill/>
        </p:spPr>
        <p:txBody>
          <a:bodyPr wrap="square" rtlCol="0">
            <a:spAutoFit/>
          </a:bodyPr>
          <a:lstStyle/>
          <a:p>
            <a:r>
              <a:rPr lang="en-US" sz="2800">
                <a:solidFill>
                  <a:srgbClr val="00B050"/>
                </a:solidFill>
                <a:latin typeface="Times New Roman" panose="02020603050405020304" pitchFamily="18" charset="0"/>
                <a:cs typeface="Times New Roman" panose="02020603050405020304" pitchFamily="18" charset="0"/>
              </a:rPr>
              <a:t> mm</a:t>
            </a:r>
          </a:p>
        </p:txBody>
      </p:sp>
      <p:sp>
        <p:nvSpPr>
          <p:cNvPr id="13" name="TextBox 12">
            <a:extLst>
              <a:ext uri="{FF2B5EF4-FFF2-40B4-BE49-F238E27FC236}">
                <a16:creationId xmlns:a16="http://schemas.microsoft.com/office/drawing/2014/main" xmlns="" id="{CA1921B3-17F7-4107-A644-5E548C57A450}"/>
              </a:ext>
            </a:extLst>
          </p:cNvPr>
          <p:cNvSpPr txBox="1"/>
          <p:nvPr/>
        </p:nvSpPr>
        <p:spPr>
          <a:xfrm>
            <a:off x="1875471" y="3099289"/>
            <a:ext cx="1741252" cy="523220"/>
          </a:xfrm>
          <a:prstGeom prst="rect">
            <a:avLst/>
          </a:prstGeom>
          <a:noFill/>
        </p:spPr>
        <p:txBody>
          <a:bodyPr wrap="square" rtlCol="0">
            <a:spAutoFit/>
          </a:bodyPr>
          <a:lstStyle/>
          <a:p>
            <a:r>
              <a:rPr lang="en-US" sz="2800">
                <a:solidFill>
                  <a:srgbClr val="00B050"/>
                </a:solidFill>
                <a:latin typeface="Times New Roman" panose="02020603050405020304" pitchFamily="18" charset="0"/>
                <a:cs typeface="Times New Roman" panose="02020603050405020304" pitchFamily="18" charset="0"/>
              </a:rPr>
              <a:t>3 tháng 6</a:t>
            </a:r>
          </a:p>
        </p:txBody>
      </p:sp>
      <p:sp>
        <p:nvSpPr>
          <p:cNvPr id="14" name="TextBox 13">
            <a:extLst>
              <a:ext uri="{FF2B5EF4-FFF2-40B4-BE49-F238E27FC236}">
                <a16:creationId xmlns:a16="http://schemas.microsoft.com/office/drawing/2014/main" xmlns="" id="{84E762A2-5A0E-4A57-A051-E8D753059DAA}"/>
              </a:ext>
            </a:extLst>
          </p:cNvPr>
          <p:cNvSpPr txBox="1"/>
          <p:nvPr/>
        </p:nvSpPr>
        <p:spPr>
          <a:xfrm>
            <a:off x="1815487" y="3769239"/>
            <a:ext cx="1741252" cy="523220"/>
          </a:xfrm>
          <a:prstGeom prst="rect">
            <a:avLst/>
          </a:prstGeom>
          <a:noFill/>
        </p:spPr>
        <p:txBody>
          <a:bodyPr wrap="square" rtlCol="0">
            <a:spAutoFit/>
          </a:bodyPr>
          <a:lstStyle/>
          <a:p>
            <a:r>
              <a:rPr lang="en-US" sz="2800">
                <a:solidFill>
                  <a:srgbClr val="00B050"/>
                </a:solidFill>
                <a:latin typeface="Times New Roman" panose="02020603050405020304" pitchFamily="18" charset="0"/>
                <a:cs typeface="Times New Roman" panose="02020603050405020304" pitchFamily="18" charset="0"/>
              </a:rPr>
              <a:t>2 tháng 6</a:t>
            </a:r>
          </a:p>
        </p:txBody>
      </p:sp>
      <p:sp>
        <p:nvSpPr>
          <p:cNvPr id="16" name="TextBox 15">
            <a:extLst>
              <a:ext uri="{FF2B5EF4-FFF2-40B4-BE49-F238E27FC236}">
                <a16:creationId xmlns:a16="http://schemas.microsoft.com/office/drawing/2014/main" xmlns="" id="{D535FD6C-E3E5-45FA-A560-18AE85BB972B}"/>
              </a:ext>
            </a:extLst>
          </p:cNvPr>
          <p:cNvSpPr txBox="1"/>
          <p:nvPr/>
        </p:nvSpPr>
        <p:spPr>
          <a:xfrm>
            <a:off x="7186773" y="3099289"/>
            <a:ext cx="1741252" cy="523220"/>
          </a:xfrm>
          <a:prstGeom prst="rect">
            <a:avLst/>
          </a:prstGeom>
          <a:noFill/>
        </p:spPr>
        <p:txBody>
          <a:bodyPr wrap="square" rtlCol="0">
            <a:spAutoFit/>
          </a:bodyPr>
          <a:lstStyle/>
          <a:p>
            <a:r>
              <a:rPr lang="en-US" sz="2800">
                <a:solidFill>
                  <a:srgbClr val="00B050"/>
                </a:solidFill>
                <a:latin typeface="Times New Roman" panose="02020603050405020304" pitchFamily="18" charset="0"/>
                <a:cs typeface="Times New Roman" panose="02020603050405020304" pitchFamily="18" charset="0"/>
              </a:rPr>
              <a:t> 12 mm</a:t>
            </a:r>
          </a:p>
        </p:txBody>
      </p:sp>
      <p:sp>
        <p:nvSpPr>
          <p:cNvPr id="17" name="TextBox 16">
            <a:extLst>
              <a:ext uri="{FF2B5EF4-FFF2-40B4-BE49-F238E27FC236}">
                <a16:creationId xmlns:a16="http://schemas.microsoft.com/office/drawing/2014/main" xmlns="" id="{4165A83A-8A3D-40BE-817E-9FEBF60EDBFB}"/>
              </a:ext>
            </a:extLst>
          </p:cNvPr>
          <p:cNvSpPr txBox="1"/>
          <p:nvPr/>
        </p:nvSpPr>
        <p:spPr>
          <a:xfrm>
            <a:off x="6095999" y="4398802"/>
            <a:ext cx="3310647" cy="523220"/>
          </a:xfrm>
          <a:prstGeom prst="rect">
            <a:avLst/>
          </a:prstGeom>
          <a:noFill/>
        </p:spPr>
        <p:txBody>
          <a:bodyPr wrap="square" rtlCol="0">
            <a:spAutoFit/>
          </a:bodyPr>
          <a:lstStyle/>
          <a:p>
            <a:r>
              <a:rPr lang="en-US" sz="2800">
                <a:solidFill>
                  <a:srgbClr val="00B050"/>
                </a:solidFill>
                <a:latin typeface="Times New Roman" panose="02020603050405020304" pitchFamily="18" charset="0"/>
                <a:cs typeface="Times New Roman" panose="02020603050405020304" pitchFamily="18" charset="0"/>
              </a:rPr>
              <a:t>1-2; 3-4; 5-6; 6-7</a:t>
            </a:r>
          </a:p>
        </p:txBody>
      </p:sp>
      <p:sp>
        <p:nvSpPr>
          <p:cNvPr id="19" name="TextBox 18">
            <a:extLst>
              <a:ext uri="{FF2B5EF4-FFF2-40B4-BE49-F238E27FC236}">
                <a16:creationId xmlns:a16="http://schemas.microsoft.com/office/drawing/2014/main" xmlns="" id="{9558BFCF-0F9D-469D-9619-F9CF2CB6E9D3}"/>
              </a:ext>
            </a:extLst>
          </p:cNvPr>
          <p:cNvSpPr txBox="1"/>
          <p:nvPr/>
        </p:nvSpPr>
        <p:spPr>
          <a:xfrm>
            <a:off x="7246757" y="3780199"/>
            <a:ext cx="1741252" cy="523220"/>
          </a:xfrm>
          <a:prstGeom prst="rect">
            <a:avLst/>
          </a:prstGeom>
          <a:noFill/>
        </p:spPr>
        <p:txBody>
          <a:bodyPr wrap="square" rtlCol="0">
            <a:spAutoFit/>
          </a:bodyPr>
          <a:lstStyle/>
          <a:p>
            <a:r>
              <a:rPr lang="en-US" sz="2800">
                <a:solidFill>
                  <a:srgbClr val="00B050"/>
                </a:solidFill>
                <a:latin typeface="Times New Roman" panose="02020603050405020304" pitchFamily="18" charset="0"/>
                <a:cs typeface="Times New Roman" panose="02020603050405020304" pitchFamily="18" charset="0"/>
              </a:rPr>
              <a:t> 2 mm</a:t>
            </a:r>
          </a:p>
        </p:txBody>
      </p:sp>
      <p:sp>
        <p:nvSpPr>
          <p:cNvPr id="20" name="TextBox 19">
            <a:extLst>
              <a:ext uri="{FF2B5EF4-FFF2-40B4-BE49-F238E27FC236}">
                <a16:creationId xmlns:a16="http://schemas.microsoft.com/office/drawing/2014/main" xmlns="" id="{C4E57463-9A53-4A04-B16F-86E1DCF7A620}"/>
              </a:ext>
            </a:extLst>
          </p:cNvPr>
          <p:cNvSpPr txBox="1"/>
          <p:nvPr/>
        </p:nvSpPr>
        <p:spPr>
          <a:xfrm>
            <a:off x="6096000" y="5058491"/>
            <a:ext cx="1741252" cy="523220"/>
          </a:xfrm>
          <a:prstGeom prst="rect">
            <a:avLst/>
          </a:prstGeom>
          <a:noFill/>
        </p:spPr>
        <p:txBody>
          <a:bodyPr wrap="square" rtlCol="0">
            <a:spAutoFit/>
          </a:bodyPr>
          <a:lstStyle/>
          <a:p>
            <a:r>
              <a:rPr lang="en-US" sz="2800">
                <a:solidFill>
                  <a:srgbClr val="00B050"/>
                </a:solidFill>
                <a:latin typeface="Times New Roman" panose="02020603050405020304" pitchFamily="18" charset="0"/>
                <a:cs typeface="Times New Roman" panose="02020603050405020304" pitchFamily="18" charset="0"/>
              </a:rPr>
              <a:t>2-3; 4-5 </a:t>
            </a:r>
          </a:p>
        </p:txBody>
      </p:sp>
    </p:spTree>
    <p:extLst>
      <p:ext uri="{BB962C8B-B14F-4D97-AF65-F5344CB8AC3E}">
        <p14:creationId xmlns:p14="http://schemas.microsoft.com/office/powerpoint/2010/main" val="1946559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500" fill="hold"/>
                                        <p:tgtEl>
                                          <p:spTgt spid="15"/>
                                        </p:tgtEl>
                                        <p:attrNameLst>
                                          <p:attrName>ppt_x</p:attrName>
                                        </p:attrNameLst>
                                      </p:cBhvr>
                                      <p:tavLst>
                                        <p:tav tm="0">
                                          <p:val>
                                            <p:strVal val="#ppt_x"/>
                                          </p:val>
                                        </p:tav>
                                        <p:tav tm="100000">
                                          <p:val>
                                            <p:strVal val="#ppt_x"/>
                                          </p:val>
                                        </p:tav>
                                      </p:tavLst>
                                    </p:anim>
                                    <p:anim calcmode="lin" valueType="num">
                                      <p:cBhvr additive="base">
                                        <p:cTn id="16" dur="500" fill="hold"/>
                                        <p:tgtEl>
                                          <p:spTgt spid="15"/>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additive="base">
                                        <p:cTn id="19" dur="500" fill="hold"/>
                                        <p:tgtEl>
                                          <p:spTgt spid="18"/>
                                        </p:tgtEl>
                                        <p:attrNameLst>
                                          <p:attrName>ppt_x</p:attrName>
                                        </p:attrNameLst>
                                      </p:cBhvr>
                                      <p:tavLst>
                                        <p:tav tm="0">
                                          <p:val>
                                            <p:strVal val="#ppt_x"/>
                                          </p:val>
                                        </p:tav>
                                        <p:tav tm="100000">
                                          <p:val>
                                            <p:strVal val="#ppt_x"/>
                                          </p:val>
                                        </p:tav>
                                      </p:tavLst>
                                    </p:anim>
                                    <p:anim calcmode="lin" valueType="num">
                                      <p:cBhvr additive="base">
                                        <p:cTn id="20" dur="500" fill="hold"/>
                                        <p:tgtEl>
                                          <p:spTgt spid="18"/>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1"/>
                                        </p:tgtEl>
                                        <p:attrNameLst>
                                          <p:attrName>style.visibility</p:attrName>
                                        </p:attrNameLst>
                                      </p:cBhvr>
                                      <p:to>
                                        <p:strVal val="visible"/>
                                      </p:to>
                                    </p:set>
                                    <p:anim calcmode="lin" valueType="num">
                                      <p:cBhvr additive="base">
                                        <p:cTn id="23" dur="500" fill="hold"/>
                                        <p:tgtEl>
                                          <p:spTgt spid="21"/>
                                        </p:tgtEl>
                                        <p:attrNameLst>
                                          <p:attrName>ppt_x</p:attrName>
                                        </p:attrNameLst>
                                      </p:cBhvr>
                                      <p:tavLst>
                                        <p:tav tm="0">
                                          <p:val>
                                            <p:strVal val="#ppt_x"/>
                                          </p:val>
                                        </p:tav>
                                        <p:tav tm="100000">
                                          <p:val>
                                            <p:strVal val="#ppt_x"/>
                                          </p:val>
                                        </p:tav>
                                      </p:tavLst>
                                    </p:anim>
                                    <p:anim calcmode="lin" valueType="num">
                                      <p:cBhvr additive="base">
                                        <p:cTn id="24" dur="500" fill="hold"/>
                                        <p:tgtEl>
                                          <p:spTgt spid="21"/>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4"/>
                                        </p:tgtEl>
                                        <p:attrNameLst>
                                          <p:attrName>style.visibility</p:attrName>
                                        </p:attrNameLst>
                                      </p:cBhvr>
                                      <p:to>
                                        <p:strVal val="visible"/>
                                      </p:to>
                                    </p:set>
                                    <p:anim calcmode="lin" valueType="num">
                                      <p:cBhvr additive="base">
                                        <p:cTn id="27" dur="500" fill="hold"/>
                                        <p:tgtEl>
                                          <p:spTgt spid="24"/>
                                        </p:tgtEl>
                                        <p:attrNameLst>
                                          <p:attrName>ppt_x</p:attrName>
                                        </p:attrNameLst>
                                      </p:cBhvr>
                                      <p:tavLst>
                                        <p:tav tm="0">
                                          <p:val>
                                            <p:strVal val="#ppt_x"/>
                                          </p:val>
                                        </p:tav>
                                        <p:tav tm="100000">
                                          <p:val>
                                            <p:strVal val="#ppt_x"/>
                                          </p:val>
                                        </p:tav>
                                      </p:tavLst>
                                    </p:anim>
                                    <p:anim calcmode="lin" valueType="num">
                                      <p:cBhvr additive="base">
                                        <p:cTn id="2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wipe(left)">
                                      <p:cBhvr>
                                        <p:cTn id="39" dur="500"/>
                                        <p:tgtEl>
                                          <p:spTgt spid="10"/>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wipe(left)">
                                      <p:cBhvr>
                                        <p:cTn id="44" dur="500"/>
                                        <p:tgtEl>
                                          <p:spTgt spid="11"/>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wipe(left)">
                                      <p:cBhvr>
                                        <p:cTn id="49" dur="500"/>
                                        <p:tgtEl>
                                          <p:spTgt spid="13"/>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16"/>
                                        </p:tgtEl>
                                        <p:attrNameLst>
                                          <p:attrName>style.visibility</p:attrName>
                                        </p:attrNameLst>
                                      </p:cBhvr>
                                      <p:to>
                                        <p:strVal val="visible"/>
                                      </p:to>
                                    </p:set>
                                    <p:animEffect transition="in" filter="wipe(left)">
                                      <p:cBhvr>
                                        <p:cTn id="54" dur="500"/>
                                        <p:tgtEl>
                                          <p:spTgt spid="16"/>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wipe(left)">
                                      <p:cBhvr>
                                        <p:cTn id="59" dur="500"/>
                                        <p:tgtEl>
                                          <p:spTgt spid="14"/>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childTnLst>
                                    <p:set>
                                      <p:cBhvr>
                                        <p:cTn id="63" dur="1" fill="hold">
                                          <p:stCondLst>
                                            <p:cond delay="0"/>
                                          </p:stCondLst>
                                        </p:cTn>
                                        <p:tgtEl>
                                          <p:spTgt spid="19"/>
                                        </p:tgtEl>
                                        <p:attrNameLst>
                                          <p:attrName>style.visibility</p:attrName>
                                        </p:attrNameLst>
                                      </p:cBhvr>
                                      <p:to>
                                        <p:strVal val="visible"/>
                                      </p:to>
                                    </p:set>
                                    <p:animEffect transition="in" filter="wipe(left)">
                                      <p:cBhvr>
                                        <p:cTn id="64" dur="500"/>
                                        <p:tgtEl>
                                          <p:spTgt spid="19"/>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grpId="0" nodeType="clickEffect">
                                  <p:stCondLst>
                                    <p:cond delay="0"/>
                                  </p:stCondLst>
                                  <p:childTnLst>
                                    <p:set>
                                      <p:cBhvr>
                                        <p:cTn id="68" dur="1" fill="hold">
                                          <p:stCondLst>
                                            <p:cond delay="0"/>
                                          </p:stCondLst>
                                        </p:cTn>
                                        <p:tgtEl>
                                          <p:spTgt spid="17"/>
                                        </p:tgtEl>
                                        <p:attrNameLst>
                                          <p:attrName>style.visibility</p:attrName>
                                        </p:attrNameLst>
                                      </p:cBhvr>
                                      <p:to>
                                        <p:strVal val="visible"/>
                                      </p:to>
                                    </p:set>
                                    <p:animEffect transition="in" filter="wipe(left)">
                                      <p:cBhvr>
                                        <p:cTn id="69" dur="500"/>
                                        <p:tgtEl>
                                          <p:spTgt spid="17"/>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grpId="0" nodeType="clickEffect">
                                  <p:stCondLst>
                                    <p:cond delay="0"/>
                                  </p:stCondLst>
                                  <p:childTnLst>
                                    <p:set>
                                      <p:cBhvr>
                                        <p:cTn id="73" dur="1" fill="hold">
                                          <p:stCondLst>
                                            <p:cond delay="0"/>
                                          </p:stCondLst>
                                        </p:cTn>
                                        <p:tgtEl>
                                          <p:spTgt spid="20"/>
                                        </p:tgtEl>
                                        <p:attrNameLst>
                                          <p:attrName>style.visibility</p:attrName>
                                        </p:attrNameLst>
                                      </p:cBhvr>
                                      <p:to>
                                        <p:strVal val="visible"/>
                                      </p:to>
                                    </p:set>
                                    <p:animEffect transition="in" filter="wipe(left)">
                                      <p:cBhvr>
                                        <p:cTn id="74"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P spid="15" grpId="0"/>
      <p:bldP spid="18" grpId="0"/>
      <p:bldP spid="21" grpId="0"/>
      <p:bldP spid="24" grpId="0"/>
      <p:bldP spid="2" grpId="0"/>
      <p:bldP spid="10" grpId="0"/>
      <p:bldP spid="11" grpId="0"/>
      <p:bldP spid="13" grpId="0"/>
      <p:bldP spid="14" grpId="0"/>
      <p:bldP spid="16" grpId="0"/>
      <p:bldP spid="17" grpId="0"/>
      <p:bldP spid="19" grpId="0"/>
      <p:bldP spid="2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xmlns="" id="{86B85504-7EB8-4614-A687-A432644E7C06}"/>
              </a:ext>
            </a:extLst>
          </p:cNvPr>
          <p:cNvSpPr txBox="1"/>
          <p:nvPr/>
        </p:nvSpPr>
        <p:spPr>
          <a:xfrm>
            <a:off x="7333083" y="331621"/>
            <a:ext cx="4038552" cy="461665"/>
          </a:xfrm>
          <a:prstGeom prst="rect">
            <a:avLst/>
          </a:prstGeom>
          <a:noFill/>
          <a:ln>
            <a:solidFill>
              <a:srgbClr val="00B050"/>
            </a:solidFill>
          </a:ln>
        </p:spPr>
        <p:txBody>
          <a:bodyPr wrap="square">
            <a:spAutoFit/>
          </a:bodyPr>
          <a:lstStyle/>
          <a:p>
            <a:r>
              <a:rPr lang="vi-VN" sz="2400" b="1">
                <a:solidFill>
                  <a:srgbClr val="0000FF"/>
                </a:solidFill>
                <a:effectLst/>
                <a:latin typeface="Times New Roman" panose="02020603050405020304" pitchFamily="18" charset="0"/>
                <a:ea typeface="Times New Roman" panose="02020603050405020304" pitchFamily="18" charset="0"/>
              </a:rPr>
              <a:t>H</a:t>
            </a:r>
            <a:r>
              <a:rPr lang="en-US" sz="2400" b="1">
                <a:solidFill>
                  <a:srgbClr val="0000FF"/>
                </a:solidFill>
                <a:latin typeface="Times New Roman" panose="02020603050405020304" pitchFamily="18" charset="0"/>
                <a:ea typeface="Times New Roman" panose="02020603050405020304" pitchFamily="18" charset="0"/>
              </a:rPr>
              <a:t>OẠT ĐỘNG THỰC HÀNH</a:t>
            </a:r>
            <a:endParaRPr lang="en-US" sz="2400">
              <a:solidFill>
                <a:srgbClr val="0000FF"/>
              </a:solidFill>
            </a:endParaRPr>
          </a:p>
        </p:txBody>
      </p:sp>
      <p:sp>
        <p:nvSpPr>
          <p:cNvPr id="7" name="TextBox 6">
            <a:extLst>
              <a:ext uri="{FF2B5EF4-FFF2-40B4-BE49-F238E27FC236}">
                <a16:creationId xmlns:a16="http://schemas.microsoft.com/office/drawing/2014/main" xmlns="" id="{0BE6BB51-63DF-41E8-AC96-2BA8C0F9CDCD}"/>
              </a:ext>
            </a:extLst>
          </p:cNvPr>
          <p:cNvSpPr txBox="1"/>
          <p:nvPr/>
        </p:nvSpPr>
        <p:spPr>
          <a:xfrm>
            <a:off x="1322962" y="2762655"/>
            <a:ext cx="9941668" cy="1815882"/>
          </a:xfrm>
          <a:prstGeom prst="rect">
            <a:avLst/>
          </a:prstGeom>
          <a:noFill/>
        </p:spPr>
        <p:txBody>
          <a:bodyPr wrap="square" rtlCol="0">
            <a:spAutoFit/>
          </a:bodyPr>
          <a:lstStyle/>
          <a:p>
            <a:pPr marL="514350" indent="-514350">
              <a:buAutoNum type="arabicPeriod"/>
            </a:pPr>
            <a:r>
              <a:rPr lang="en-US" sz="2800">
                <a:latin typeface="Times New Roman" panose="02020603050405020304" pitchFamily="18" charset="0"/>
                <a:cs typeface="Times New Roman" panose="02020603050405020304" pitchFamily="18" charset="0"/>
              </a:rPr>
              <a:t>Mục tiêu: Giúp HS thực hành đọc và phân tích dữ liệu từ biểu đồ đoạn thẳng.</a:t>
            </a:r>
          </a:p>
          <a:p>
            <a:pPr marL="514350" indent="-514350">
              <a:buAutoNum type="arabicPeriod"/>
            </a:pPr>
            <a:r>
              <a:rPr lang="en-US" sz="2800">
                <a:latin typeface="Times New Roman" panose="02020603050405020304" pitchFamily="18" charset="0"/>
                <a:cs typeface="Times New Roman" panose="02020603050405020304" pitchFamily="18" charset="0"/>
              </a:rPr>
              <a:t> Nội dung: phân tích lượng mưa trung bình các tháng trong năm 2019 tại TPHCM</a:t>
            </a:r>
          </a:p>
        </p:txBody>
      </p:sp>
      <p:sp>
        <p:nvSpPr>
          <p:cNvPr id="12" name="TextBox 11">
            <a:extLst>
              <a:ext uri="{FF2B5EF4-FFF2-40B4-BE49-F238E27FC236}">
                <a16:creationId xmlns:a16="http://schemas.microsoft.com/office/drawing/2014/main" xmlns="" id="{9277DAD4-C33B-4E79-B685-8D630695984B}"/>
              </a:ext>
            </a:extLst>
          </p:cNvPr>
          <p:cNvSpPr txBox="1"/>
          <p:nvPr/>
        </p:nvSpPr>
        <p:spPr>
          <a:xfrm>
            <a:off x="4260334" y="1960284"/>
            <a:ext cx="3671332" cy="523220"/>
          </a:xfrm>
          <a:prstGeom prst="rect">
            <a:avLst/>
          </a:prstGeom>
          <a:noFill/>
        </p:spPr>
        <p:txBody>
          <a:bodyPr wrap="square">
            <a:spAutoFit/>
          </a:bodyPr>
          <a:lstStyle/>
          <a:p>
            <a:pPr marL="0" marR="0" algn="just">
              <a:spcBef>
                <a:spcPts val="0"/>
              </a:spcBef>
              <a:spcAft>
                <a:spcPts val="0"/>
              </a:spcAft>
            </a:pPr>
            <a:r>
              <a:rPr lang="en-US" sz="2800" b="1">
                <a:solidFill>
                  <a:srgbClr val="C00000"/>
                </a:solidFill>
                <a:effectLst/>
                <a:latin typeface="Times New Roman" panose="02020603050405020304" pitchFamily="18" charset="0"/>
                <a:ea typeface="Times New Roman" panose="02020603050405020304" pitchFamily="18" charset="0"/>
              </a:rPr>
              <a:t>Thực hành 2/SGK/106</a:t>
            </a:r>
            <a:endParaRPr lang="en-US" sz="2800">
              <a:solidFill>
                <a:srgbClr val="C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00926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randombar(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extBox 74">
            <a:extLst>
              <a:ext uri="{FF2B5EF4-FFF2-40B4-BE49-F238E27FC236}">
                <a16:creationId xmlns:a16="http://schemas.microsoft.com/office/drawing/2014/main" xmlns="" id="{DB69C624-6D71-4096-B91B-47C812DA74BF}"/>
              </a:ext>
            </a:extLst>
          </p:cNvPr>
          <p:cNvSpPr txBox="1"/>
          <p:nvPr/>
        </p:nvSpPr>
        <p:spPr>
          <a:xfrm>
            <a:off x="475526" y="1275481"/>
            <a:ext cx="4494664" cy="1384995"/>
          </a:xfrm>
          <a:prstGeom prst="rect">
            <a:avLst/>
          </a:prstGeom>
          <a:noFill/>
        </p:spPr>
        <p:txBody>
          <a:bodyPr wrap="square">
            <a:spAutoFit/>
          </a:bodyPr>
          <a:lstStyle/>
          <a:p>
            <a:pPr marL="0" marR="0">
              <a:spcBef>
                <a:spcPts val="0"/>
              </a:spcBef>
              <a:spcAft>
                <a:spcPts val="0"/>
              </a:spcAft>
            </a:pPr>
            <a:r>
              <a:rPr lang="en-US" sz="2800">
                <a:effectLst/>
                <a:latin typeface="Times New Roman" panose="02020603050405020304" pitchFamily="18" charset="0"/>
                <a:ea typeface="Times New Roman" panose="02020603050405020304" pitchFamily="18" charset="0"/>
              </a:rPr>
              <a:t>Biểu đồ : </a:t>
            </a:r>
            <a:r>
              <a:rPr lang="en-US" sz="2800">
                <a:solidFill>
                  <a:srgbClr val="000000"/>
                </a:solidFill>
                <a:effectLst/>
                <a:latin typeface="Times New Roman" panose="02020603050405020304" pitchFamily="18" charset="0"/>
                <a:ea typeface="Times New Roman" panose="02020603050405020304" pitchFamily="18" charset="0"/>
              </a:rPr>
              <a:t>Lượng mưa trung bình các tháng năm 2019 tại TPHCM</a:t>
            </a:r>
            <a:endParaRPr lang="en-US" sz="2800">
              <a:effectLst/>
              <a:latin typeface="Times New Roman" panose="02020603050405020304" pitchFamily="18" charset="0"/>
              <a:ea typeface="Times New Roman" panose="02020603050405020304" pitchFamily="18" charset="0"/>
            </a:endParaRPr>
          </a:p>
        </p:txBody>
      </p:sp>
      <p:sp>
        <p:nvSpPr>
          <p:cNvPr id="91" name="TextBox 90">
            <a:extLst>
              <a:ext uri="{FF2B5EF4-FFF2-40B4-BE49-F238E27FC236}">
                <a16:creationId xmlns:a16="http://schemas.microsoft.com/office/drawing/2014/main" xmlns="" id="{4E2898A1-18B1-4467-B0E4-F9541A641917}"/>
              </a:ext>
            </a:extLst>
          </p:cNvPr>
          <p:cNvSpPr txBox="1"/>
          <p:nvPr/>
        </p:nvSpPr>
        <p:spPr>
          <a:xfrm>
            <a:off x="503122" y="2654372"/>
            <a:ext cx="3750658" cy="523220"/>
          </a:xfrm>
          <a:prstGeom prst="rect">
            <a:avLst/>
          </a:prstGeom>
          <a:noFill/>
        </p:spPr>
        <p:txBody>
          <a:bodyPr wrap="square">
            <a:spAutoFit/>
          </a:bodyPr>
          <a:lstStyle/>
          <a:p>
            <a:pPr marL="0" marR="0">
              <a:spcBef>
                <a:spcPts val="0"/>
              </a:spcBef>
              <a:spcAft>
                <a:spcPts val="0"/>
              </a:spcAft>
            </a:pPr>
            <a:r>
              <a:rPr lang="en-US" sz="2800">
                <a:effectLst/>
                <a:latin typeface="Times New Roman" panose="02020603050405020304" pitchFamily="18" charset="0"/>
                <a:ea typeface="Times New Roman" panose="02020603050405020304" pitchFamily="18" charset="0"/>
              </a:rPr>
              <a:t>Đơn vị thời gian: tháng</a:t>
            </a:r>
          </a:p>
        </p:txBody>
      </p:sp>
      <p:sp>
        <p:nvSpPr>
          <p:cNvPr id="94" name="TextBox 93">
            <a:extLst>
              <a:ext uri="{FF2B5EF4-FFF2-40B4-BE49-F238E27FC236}">
                <a16:creationId xmlns:a16="http://schemas.microsoft.com/office/drawing/2014/main" xmlns="" id="{911E2498-A40D-43E6-82BD-9CA3A4F32B6F}"/>
              </a:ext>
            </a:extLst>
          </p:cNvPr>
          <p:cNvSpPr txBox="1"/>
          <p:nvPr/>
        </p:nvSpPr>
        <p:spPr>
          <a:xfrm>
            <a:off x="525961" y="3156811"/>
            <a:ext cx="3750658" cy="523220"/>
          </a:xfrm>
          <a:prstGeom prst="rect">
            <a:avLst/>
          </a:prstGeom>
          <a:noFill/>
        </p:spPr>
        <p:txBody>
          <a:bodyPr wrap="square">
            <a:spAutoFit/>
          </a:bodyPr>
          <a:lstStyle/>
          <a:p>
            <a:pPr marL="0" marR="0">
              <a:spcBef>
                <a:spcPts val="0"/>
              </a:spcBef>
              <a:spcAft>
                <a:spcPts val="0"/>
              </a:spcAft>
            </a:pPr>
            <a:r>
              <a:rPr lang="en-US" sz="2800">
                <a:effectLst/>
                <a:latin typeface="Times New Roman" panose="02020603050405020304" pitchFamily="18" charset="0"/>
                <a:ea typeface="Times New Roman" panose="02020603050405020304" pitchFamily="18" charset="0"/>
              </a:rPr>
              <a:t>Mưa nhiều nhất tháng 9</a:t>
            </a:r>
          </a:p>
        </p:txBody>
      </p:sp>
      <p:sp>
        <p:nvSpPr>
          <p:cNvPr id="97" name="TextBox 96">
            <a:extLst>
              <a:ext uri="{FF2B5EF4-FFF2-40B4-BE49-F238E27FC236}">
                <a16:creationId xmlns:a16="http://schemas.microsoft.com/office/drawing/2014/main" xmlns="" id="{EA77823E-B999-4F83-9823-7AD9D51524D7}"/>
              </a:ext>
            </a:extLst>
          </p:cNvPr>
          <p:cNvSpPr txBox="1"/>
          <p:nvPr/>
        </p:nvSpPr>
        <p:spPr>
          <a:xfrm>
            <a:off x="516330" y="3706418"/>
            <a:ext cx="3647765" cy="523220"/>
          </a:xfrm>
          <a:prstGeom prst="rect">
            <a:avLst/>
          </a:prstGeom>
          <a:noFill/>
        </p:spPr>
        <p:txBody>
          <a:bodyPr wrap="square">
            <a:spAutoFit/>
          </a:bodyPr>
          <a:lstStyle/>
          <a:p>
            <a:r>
              <a:rPr lang="en-US" sz="2800">
                <a:effectLst/>
                <a:latin typeface="Times New Roman" panose="02020603050405020304" pitchFamily="18" charset="0"/>
                <a:ea typeface="Times New Roman" panose="02020603050405020304" pitchFamily="18" charset="0"/>
              </a:rPr>
              <a:t>Mưa ít nhất tháng </a:t>
            </a:r>
            <a:r>
              <a:rPr lang="en-US" sz="2800">
                <a:latin typeface="Times New Roman" panose="02020603050405020304" pitchFamily="18" charset="0"/>
                <a:ea typeface="Times New Roman" panose="02020603050405020304" pitchFamily="18" charset="0"/>
              </a:rPr>
              <a:t>2</a:t>
            </a:r>
            <a:endParaRPr lang="en-US" sz="2800"/>
          </a:p>
        </p:txBody>
      </p:sp>
      <p:sp>
        <p:nvSpPr>
          <p:cNvPr id="23" name="TextBox 22">
            <a:extLst>
              <a:ext uri="{FF2B5EF4-FFF2-40B4-BE49-F238E27FC236}">
                <a16:creationId xmlns:a16="http://schemas.microsoft.com/office/drawing/2014/main" xmlns="" id="{C443A998-DB7E-44BA-81AC-91D6D723E44D}"/>
              </a:ext>
            </a:extLst>
          </p:cNvPr>
          <p:cNvSpPr txBox="1"/>
          <p:nvPr/>
        </p:nvSpPr>
        <p:spPr>
          <a:xfrm>
            <a:off x="5240453" y="5240547"/>
            <a:ext cx="6096000" cy="954107"/>
          </a:xfrm>
          <a:prstGeom prst="rect">
            <a:avLst/>
          </a:prstGeom>
          <a:noFill/>
        </p:spPr>
        <p:txBody>
          <a:bodyPr wrap="square">
            <a:spAutoFit/>
          </a:bodyPr>
          <a:lstStyle/>
          <a:p>
            <a:r>
              <a:rPr lang="en-US" sz="2800" i="1">
                <a:latin typeface="Times New Roman" panose="02020603050405020304" pitchFamily="18" charset="0"/>
                <a:cs typeface="Times New Roman" panose="02020603050405020304" pitchFamily="18" charset="0"/>
              </a:rPr>
              <a:t>Hãy phân tích lượng mưa trung bình các tháng trong năm 2019 tại TPHCM ?</a:t>
            </a:r>
            <a:endParaRPr lang="en-US" sz="2800" i="1"/>
          </a:p>
        </p:txBody>
      </p:sp>
      <p:sp>
        <p:nvSpPr>
          <p:cNvPr id="26" name="TextBox 25">
            <a:extLst>
              <a:ext uri="{FF2B5EF4-FFF2-40B4-BE49-F238E27FC236}">
                <a16:creationId xmlns:a16="http://schemas.microsoft.com/office/drawing/2014/main" xmlns="" id="{5351114B-A0C3-4A05-8990-40AE25A5740C}"/>
              </a:ext>
            </a:extLst>
          </p:cNvPr>
          <p:cNvSpPr txBox="1"/>
          <p:nvPr/>
        </p:nvSpPr>
        <p:spPr>
          <a:xfrm>
            <a:off x="516330" y="4269298"/>
            <a:ext cx="3647765" cy="954107"/>
          </a:xfrm>
          <a:prstGeom prst="rect">
            <a:avLst/>
          </a:prstGeom>
          <a:noFill/>
        </p:spPr>
        <p:txBody>
          <a:bodyPr wrap="square">
            <a:spAutoFit/>
          </a:bodyPr>
          <a:lstStyle/>
          <a:p>
            <a:r>
              <a:rPr lang="en-US" sz="2800">
                <a:latin typeface="Times New Roman" panose="02020603050405020304" pitchFamily="18" charset="0"/>
                <a:ea typeface="Times New Roman" panose="02020603050405020304" pitchFamily="18" charset="0"/>
              </a:rPr>
              <a:t>Lượng mưa tăng từ tháng 5 đến tháng 10</a:t>
            </a:r>
            <a:endParaRPr lang="en-US" sz="2800"/>
          </a:p>
        </p:txBody>
      </p:sp>
      <p:sp>
        <p:nvSpPr>
          <p:cNvPr id="27" name="TextBox 26">
            <a:extLst>
              <a:ext uri="{FF2B5EF4-FFF2-40B4-BE49-F238E27FC236}">
                <a16:creationId xmlns:a16="http://schemas.microsoft.com/office/drawing/2014/main" xmlns="" id="{9498ED3B-1564-4474-A87F-EE381645BBC9}"/>
              </a:ext>
            </a:extLst>
          </p:cNvPr>
          <p:cNvSpPr txBox="1"/>
          <p:nvPr/>
        </p:nvSpPr>
        <p:spPr>
          <a:xfrm>
            <a:off x="503122" y="5223405"/>
            <a:ext cx="3647765" cy="954107"/>
          </a:xfrm>
          <a:prstGeom prst="rect">
            <a:avLst/>
          </a:prstGeom>
          <a:noFill/>
        </p:spPr>
        <p:txBody>
          <a:bodyPr wrap="square">
            <a:spAutoFit/>
          </a:bodyPr>
          <a:lstStyle/>
          <a:p>
            <a:r>
              <a:rPr lang="en-US" sz="2800">
                <a:latin typeface="Times New Roman" panose="02020603050405020304" pitchFamily="18" charset="0"/>
                <a:ea typeface="Times New Roman" panose="02020603050405020304" pitchFamily="18" charset="0"/>
              </a:rPr>
              <a:t>Lượng mưa giảm từ tháng 11 đến tháng 4</a:t>
            </a:r>
            <a:endParaRPr lang="en-US" sz="2800"/>
          </a:p>
        </p:txBody>
      </p:sp>
      <p:pic>
        <p:nvPicPr>
          <p:cNvPr id="3" name="Picture 2">
            <a:extLst>
              <a:ext uri="{FF2B5EF4-FFF2-40B4-BE49-F238E27FC236}">
                <a16:creationId xmlns:a16="http://schemas.microsoft.com/office/drawing/2014/main" xmlns="" id="{63EA048A-1209-4404-A682-CC3C2759EDFB}"/>
              </a:ext>
            </a:extLst>
          </p:cNvPr>
          <p:cNvPicPr>
            <a:picLocks noChangeAspect="1"/>
          </p:cNvPicPr>
          <p:nvPr/>
        </p:nvPicPr>
        <p:blipFill>
          <a:blip r:embed="rId2"/>
          <a:stretch>
            <a:fillRect/>
          </a:stretch>
        </p:blipFill>
        <p:spPr>
          <a:xfrm>
            <a:off x="4723680" y="809255"/>
            <a:ext cx="7125420" cy="4378964"/>
          </a:xfrm>
          <a:prstGeom prst="rect">
            <a:avLst/>
          </a:prstGeom>
        </p:spPr>
      </p:pic>
      <p:grpSp>
        <p:nvGrpSpPr>
          <p:cNvPr id="52" name="Group 51">
            <a:extLst>
              <a:ext uri="{FF2B5EF4-FFF2-40B4-BE49-F238E27FC236}">
                <a16:creationId xmlns:a16="http://schemas.microsoft.com/office/drawing/2014/main" xmlns="" id="{2F876C91-1CC3-493D-AFCC-049AA9F2C6DD}"/>
              </a:ext>
            </a:extLst>
          </p:cNvPr>
          <p:cNvGrpSpPr/>
          <p:nvPr/>
        </p:nvGrpSpPr>
        <p:grpSpPr>
          <a:xfrm>
            <a:off x="5695950" y="2000250"/>
            <a:ext cx="4895850" cy="2790825"/>
            <a:chOff x="5695950" y="2000250"/>
            <a:chExt cx="4895850" cy="2790825"/>
          </a:xfrm>
        </p:grpSpPr>
        <p:cxnSp>
          <p:nvCxnSpPr>
            <p:cNvPr id="5" name="Straight Connector 4">
              <a:extLst>
                <a:ext uri="{FF2B5EF4-FFF2-40B4-BE49-F238E27FC236}">
                  <a16:creationId xmlns:a16="http://schemas.microsoft.com/office/drawing/2014/main" xmlns="" id="{041A48D4-EA02-4E88-A85A-2983276448BA}"/>
                </a:ext>
              </a:extLst>
            </p:cNvPr>
            <p:cNvCxnSpPr>
              <a:cxnSpLocks/>
            </p:cNvCxnSpPr>
            <p:nvPr/>
          </p:nvCxnSpPr>
          <p:spPr>
            <a:xfrm>
              <a:off x="5695950" y="4705350"/>
              <a:ext cx="457200" cy="85725"/>
            </a:xfrm>
            <a:prstGeom prst="line">
              <a:avLst/>
            </a:prstGeom>
            <a:ln w="38100">
              <a:solidFill>
                <a:srgbClr val="0000FF"/>
              </a:solidFill>
            </a:ln>
          </p:spPr>
          <p:style>
            <a:lnRef idx="1">
              <a:schemeClr val="dk1"/>
            </a:lnRef>
            <a:fillRef idx="0">
              <a:schemeClr val="dk1"/>
            </a:fillRef>
            <a:effectRef idx="0">
              <a:schemeClr val="dk1"/>
            </a:effectRef>
            <a:fontRef idx="minor">
              <a:schemeClr val="tx1"/>
            </a:fontRef>
          </p:style>
        </p:cxnSp>
        <p:cxnSp>
          <p:nvCxnSpPr>
            <p:cNvPr id="9" name="Straight Connector 8">
              <a:extLst>
                <a:ext uri="{FF2B5EF4-FFF2-40B4-BE49-F238E27FC236}">
                  <a16:creationId xmlns:a16="http://schemas.microsoft.com/office/drawing/2014/main" xmlns="" id="{9C321C05-C038-4976-86D8-A3E7FC0164CA}"/>
                </a:ext>
              </a:extLst>
            </p:cNvPr>
            <p:cNvCxnSpPr>
              <a:cxnSpLocks/>
            </p:cNvCxnSpPr>
            <p:nvPr/>
          </p:nvCxnSpPr>
          <p:spPr>
            <a:xfrm flipV="1">
              <a:off x="6153150" y="4779944"/>
              <a:ext cx="457200" cy="11131"/>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xmlns="" id="{1F70F9A7-A35F-4064-91A4-96BCDD4920C4}"/>
                </a:ext>
              </a:extLst>
            </p:cNvPr>
            <p:cNvCxnSpPr>
              <a:cxnSpLocks/>
            </p:cNvCxnSpPr>
            <p:nvPr/>
          </p:nvCxnSpPr>
          <p:spPr>
            <a:xfrm flipV="1">
              <a:off x="6610350" y="4429125"/>
              <a:ext cx="400050" cy="350818"/>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xmlns="" id="{B3445A78-7103-4688-923C-73823A42B3EC}"/>
                </a:ext>
              </a:extLst>
            </p:cNvPr>
            <p:cNvCxnSpPr/>
            <p:nvPr/>
          </p:nvCxnSpPr>
          <p:spPr>
            <a:xfrm flipV="1">
              <a:off x="7057411" y="3048000"/>
              <a:ext cx="410189" cy="1334800"/>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xmlns="" id="{E9784A04-32DE-48EF-9A04-EFD812711167}"/>
                </a:ext>
              </a:extLst>
            </p:cNvPr>
            <p:cNvCxnSpPr>
              <a:cxnSpLocks/>
            </p:cNvCxnSpPr>
            <p:nvPr/>
          </p:nvCxnSpPr>
          <p:spPr>
            <a:xfrm flipV="1">
              <a:off x="7477125" y="2286000"/>
              <a:ext cx="437536" cy="771525"/>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xmlns="" id="{B59E6AA7-49F7-4772-8100-B5DB414F326D}"/>
                </a:ext>
              </a:extLst>
            </p:cNvPr>
            <p:cNvCxnSpPr/>
            <p:nvPr/>
          </p:nvCxnSpPr>
          <p:spPr>
            <a:xfrm>
              <a:off x="7914661" y="2276475"/>
              <a:ext cx="467339" cy="114300"/>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xmlns="" id="{898EF87A-F51F-4E86-8C7D-E01F9CD0755D}"/>
                </a:ext>
              </a:extLst>
            </p:cNvPr>
            <p:cNvCxnSpPr/>
            <p:nvPr/>
          </p:nvCxnSpPr>
          <p:spPr>
            <a:xfrm>
              <a:off x="8384561" y="2390775"/>
              <a:ext cx="445114" cy="171450"/>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xmlns="" id="{A87E1AAD-D79D-40CB-8988-4AAA872BE9D1}"/>
                </a:ext>
              </a:extLst>
            </p:cNvPr>
            <p:cNvCxnSpPr>
              <a:cxnSpLocks/>
            </p:cNvCxnSpPr>
            <p:nvPr/>
          </p:nvCxnSpPr>
          <p:spPr>
            <a:xfrm flipV="1">
              <a:off x="8829061" y="2000250"/>
              <a:ext cx="438764" cy="561976"/>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xmlns="" id="{D615E795-8BE2-4D01-B5B1-CCEEC4769C5C}"/>
                </a:ext>
              </a:extLst>
            </p:cNvPr>
            <p:cNvCxnSpPr/>
            <p:nvPr/>
          </p:nvCxnSpPr>
          <p:spPr>
            <a:xfrm>
              <a:off x="9276736" y="2000250"/>
              <a:ext cx="438764" cy="654122"/>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xmlns="" id="{1BD5ED73-4C0B-454C-9308-9A57355BA0BA}"/>
                </a:ext>
              </a:extLst>
            </p:cNvPr>
            <p:cNvCxnSpPr>
              <a:cxnSpLocks/>
            </p:cNvCxnSpPr>
            <p:nvPr/>
          </p:nvCxnSpPr>
          <p:spPr>
            <a:xfrm>
              <a:off x="9715500" y="2654372"/>
              <a:ext cx="437536" cy="1190995"/>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xmlns="" id="{9248389F-92C2-4267-B77C-619357913806}"/>
                </a:ext>
              </a:extLst>
            </p:cNvPr>
            <p:cNvCxnSpPr>
              <a:cxnSpLocks/>
            </p:cNvCxnSpPr>
            <p:nvPr/>
          </p:nvCxnSpPr>
          <p:spPr>
            <a:xfrm>
              <a:off x="10153036" y="3845367"/>
              <a:ext cx="438764" cy="583758"/>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29587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2"/>
                                        </p:tgtEl>
                                        <p:attrNameLst>
                                          <p:attrName>style.visibility</p:attrName>
                                        </p:attrNameLst>
                                      </p:cBhvr>
                                      <p:to>
                                        <p:strVal val="visible"/>
                                      </p:to>
                                    </p:set>
                                    <p:animEffect transition="in" filter="wipe(left)">
                                      <p:cBhvr>
                                        <p:cTn id="12" dur="2000"/>
                                        <p:tgtEl>
                                          <p:spTgt spid="52"/>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fade">
                                      <p:cBhvr>
                                        <p:cTn id="17" dur="1000"/>
                                        <p:tgtEl>
                                          <p:spTgt spid="23"/>
                                        </p:tgtEl>
                                      </p:cBhvr>
                                    </p:animEffect>
                                    <p:anim calcmode="lin" valueType="num">
                                      <p:cBhvr>
                                        <p:cTn id="18" dur="1000" fill="hold"/>
                                        <p:tgtEl>
                                          <p:spTgt spid="23"/>
                                        </p:tgtEl>
                                        <p:attrNameLst>
                                          <p:attrName>ppt_x</p:attrName>
                                        </p:attrNameLst>
                                      </p:cBhvr>
                                      <p:tavLst>
                                        <p:tav tm="0">
                                          <p:val>
                                            <p:strVal val="#ppt_x"/>
                                          </p:val>
                                        </p:tav>
                                        <p:tav tm="100000">
                                          <p:val>
                                            <p:strVal val="#ppt_x"/>
                                          </p:val>
                                        </p:tav>
                                      </p:tavLst>
                                    </p:anim>
                                    <p:anim calcmode="lin" valueType="num">
                                      <p:cBhvr>
                                        <p:cTn id="19"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75"/>
                                        </p:tgtEl>
                                        <p:attrNameLst>
                                          <p:attrName>style.visibility</p:attrName>
                                        </p:attrNameLst>
                                      </p:cBhvr>
                                      <p:to>
                                        <p:strVal val="visible"/>
                                      </p:to>
                                    </p:set>
                                    <p:anim calcmode="lin" valueType="num">
                                      <p:cBhvr additive="base">
                                        <p:cTn id="24" dur="500" fill="hold"/>
                                        <p:tgtEl>
                                          <p:spTgt spid="75"/>
                                        </p:tgtEl>
                                        <p:attrNameLst>
                                          <p:attrName>ppt_x</p:attrName>
                                        </p:attrNameLst>
                                      </p:cBhvr>
                                      <p:tavLst>
                                        <p:tav tm="0">
                                          <p:val>
                                            <p:strVal val="#ppt_x"/>
                                          </p:val>
                                        </p:tav>
                                        <p:tav tm="100000">
                                          <p:val>
                                            <p:strVal val="#ppt_x"/>
                                          </p:val>
                                        </p:tav>
                                      </p:tavLst>
                                    </p:anim>
                                    <p:anim calcmode="lin" valueType="num">
                                      <p:cBhvr additive="base">
                                        <p:cTn id="25" dur="500" fill="hold"/>
                                        <p:tgtEl>
                                          <p:spTgt spid="75"/>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91"/>
                                        </p:tgtEl>
                                        <p:attrNameLst>
                                          <p:attrName>style.visibility</p:attrName>
                                        </p:attrNameLst>
                                      </p:cBhvr>
                                      <p:to>
                                        <p:strVal val="visible"/>
                                      </p:to>
                                    </p:set>
                                    <p:anim calcmode="lin" valueType="num">
                                      <p:cBhvr additive="base">
                                        <p:cTn id="30" dur="500" fill="hold"/>
                                        <p:tgtEl>
                                          <p:spTgt spid="91"/>
                                        </p:tgtEl>
                                        <p:attrNameLst>
                                          <p:attrName>ppt_x</p:attrName>
                                        </p:attrNameLst>
                                      </p:cBhvr>
                                      <p:tavLst>
                                        <p:tav tm="0">
                                          <p:val>
                                            <p:strVal val="#ppt_x"/>
                                          </p:val>
                                        </p:tav>
                                        <p:tav tm="100000">
                                          <p:val>
                                            <p:strVal val="#ppt_x"/>
                                          </p:val>
                                        </p:tav>
                                      </p:tavLst>
                                    </p:anim>
                                    <p:anim calcmode="lin" valueType="num">
                                      <p:cBhvr additive="base">
                                        <p:cTn id="31" dur="500" fill="hold"/>
                                        <p:tgtEl>
                                          <p:spTgt spid="91"/>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94"/>
                                        </p:tgtEl>
                                        <p:attrNameLst>
                                          <p:attrName>style.visibility</p:attrName>
                                        </p:attrNameLst>
                                      </p:cBhvr>
                                      <p:to>
                                        <p:strVal val="visible"/>
                                      </p:to>
                                    </p:set>
                                    <p:anim calcmode="lin" valueType="num">
                                      <p:cBhvr additive="base">
                                        <p:cTn id="36" dur="500" fill="hold"/>
                                        <p:tgtEl>
                                          <p:spTgt spid="94"/>
                                        </p:tgtEl>
                                        <p:attrNameLst>
                                          <p:attrName>ppt_x</p:attrName>
                                        </p:attrNameLst>
                                      </p:cBhvr>
                                      <p:tavLst>
                                        <p:tav tm="0">
                                          <p:val>
                                            <p:strVal val="#ppt_x"/>
                                          </p:val>
                                        </p:tav>
                                        <p:tav tm="100000">
                                          <p:val>
                                            <p:strVal val="#ppt_x"/>
                                          </p:val>
                                        </p:tav>
                                      </p:tavLst>
                                    </p:anim>
                                    <p:anim calcmode="lin" valueType="num">
                                      <p:cBhvr additive="base">
                                        <p:cTn id="37" dur="500" fill="hold"/>
                                        <p:tgtEl>
                                          <p:spTgt spid="94"/>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97"/>
                                        </p:tgtEl>
                                        <p:attrNameLst>
                                          <p:attrName>style.visibility</p:attrName>
                                        </p:attrNameLst>
                                      </p:cBhvr>
                                      <p:to>
                                        <p:strVal val="visible"/>
                                      </p:to>
                                    </p:set>
                                    <p:anim calcmode="lin" valueType="num">
                                      <p:cBhvr additive="base">
                                        <p:cTn id="42" dur="500" fill="hold"/>
                                        <p:tgtEl>
                                          <p:spTgt spid="97"/>
                                        </p:tgtEl>
                                        <p:attrNameLst>
                                          <p:attrName>ppt_x</p:attrName>
                                        </p:attrNameLst>
                                      </p:cBhvr>
                                      <p:tavLst>
                                        <p:tav tm="0">
                                          <p:val>
                                            <p:strVal val="#ppt_x"/>
                                          </p:val>
                                        </p:tav>
                                        <p:tav tm="100000">
                                          <p:val>
                                            <p:strVal val="#ppt_x"/>
                                          </p:val>
                                        </p:tav>
                                      </p:tavLst>
                                    </p:anim>
                                    <p:anim calcmode="lin" valueType="num">
                                      <p:cBhvr additive="base">
                                        <p:cTn id="43" dur="500" fill="hold"/>
                                        <p:tgtEl>
                                          <p:spTgt spid="97"/>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26"/>
                                        </p:tgtEl>
                                        <p:attrNameLst>
                                          <p:attrName>style.visibility</p:attrName>
                                        </p:attrNameLst>
                                      </p:cBhvr>
                                      <p:to>
                                        <p:strVal val="visible"/>
                                      </p:to>
                                    </p:set>
                                    <p:anim calcmode="lin" valueType="num">
                                      <p:cBhvr additive="base">
                                        <p:cTn id="48" dur="500" fill="hold"/>
                                        <p:tgtEl>
                                          <p:spTgt spid="26"/>
                                        </p:tgtEl>
                                        <p:attrNameLst>
                                          <p:attrName>ppt_x</p:attrName>
                                        </p:attrNameLst>
                                      </p:cBhvr>
                                      <p:tavLst>
                                        <p:tav tm="0">
                                          <p:val>
                                            <p:strVal val="#ppt_x"/>
                                          </p:val>
                                        </p:tav>
                                        <p:tav tm="100000">
                                          <p:val>
                                            <p:strVal val="#ppt_x"/>
                                          </p:val>
                                        </p:tav>
                                      </p:tavLst>
                                    </p:anim>
                                    <p:anim calcmode="lin" valueType="num">
                                      <p:cBhvr additive="base">
                                        <p:cTn id="49"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stCondLst>
                                    <p:cond delay="0"/>
                                  </p:stCondLst>
                                  <p:childTnLst>
                                    <p:set>
                                      <p:cBhvr>
                                        <p:cTn id="53" dur="1" fill="hold">
                                          <p:stCondLst>
                                            <p:cond delay="0"/>
                                          </p:stCondLst>
                                        </p:cTn>
                                        <p:tgtEl>
                                          <p:spTgt spid="27">
                                            <p:txEl>
                                              <p:pRg st="0" end="0"/>
                                            </p:txEl>
                                          </p:spTgt>
                                        </p:tgtEl>
                                        <p:attrNameLst>
                                          <p:attrName>style.visibility</p:attrName>
                                        </p:attrNameLst>
                                      </p:cBhvr>
                                      <p:to>
                                        <p:strVal val="visible"/>
                                      </p:to>
                                    </p:set>
                                    <p:anim calcmode="lin" valueType="num">
                                      <p:cBhvr additive="base">
                                        <p:cTn id="54" dur="500" fill="hold"/>
                                        <p:tgtEl>
                                          <p:spTgt spid="27">
                                            <p:txEl>
                                              <p:pRg st="0" end="0"/>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2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p:bldP spid="91" grpId="0"/>
      <p:bldP spid="94" grpId="0"/>
      <p:bldP spid="97" grpId="0"/>
      <p:bldP spid="23" grpId="0"/>
      <p:bldP spid="2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xmlns="" id="{F55B2279-2BED-4E95-A42F-604D9E543360}"/>
              </a:ext>
            </a:extLst>
          </p:cNvPr>
          <p:cNvSpPr txBox="1"/>
          <p:nvPr/>
        </p:nvSpPr>
        <p:spPr>
          <a:xfrm>
            <a:off x="7121237" y="254061"/>
            <a:ext cx="3906982" cy="461665"/>
          </a:xfrm>
          <a:prstGeom prst="rect">
            <a:avLst/>
          </a:prstGeom>
          <a:noFill/>
          <a:ln>
            <a:solidFill>
              <a:srgbClr val="00B050"/>
            </a:solidFill>
          </a:ln>
        </p:spPr>
        <p:txBody>
          <a:bodyPr wrap="square">
            <a:spAutoFit/>
          </a:bodyPr>
          <a:lstStyle/>
          <a:p>
            <a:r>
              <a:rPr lang="vi-VN" sz="2400" b="1">
                <a:solidFill>
                  <a:srgbClr val="0000FF"/>
                </a:solidFill>
                <a:effectLst/>
                <a:latin typeface="Times New Roman" panose="02020603050405020304" pitchFamily="18" charset="0"/>
                <a:ea typeface="Times New Roman" panose="02020603050405020304" pitchFamily="18" charset="0"/>
              </a:rPr>
              <a:t>HOẠT ĐỘNG  VẬN DỤNG </a:t>
            </a:r>
            <a:endParaRPr lang="en-US" sz="2400"/>
          </a:p>
        </p:txBody>
      </p:sp>
      <p:sp>
        <p:nvSpPr>
          <p:cNvPr id="8" name="TextBox 7">
            <a:extLst>
              <a:ext uri="{FF2B5EF4-FFF2-40B4-BE49-F238E27FC236}">
                <a16:creationId xmlns:a16="http://schemas.microsoft.com/office/drawing/2014/main" xmlns="" id="{F50BDE61-B4B2-46AB-9716-6C3E3DE00B13}"/>
              </a:ext>
            </a:extLst>
          </p:cNvPr>
          <p:cNvSpPr txBox="1"/>
          <p:nvPr/>
        </p:nvSpPr>
        <p:spPr>
          <a:xfrm>
            <a:off x="914399" y="1713499"/>
            <a:ext cx="10113819" cy="1384995"/>
          </a:xfrm>
          <a:prstGeom prst="rect">
            <a:avLst/>
          </a:prstGeom>
          <a:noFill/>
        </p:spPr>
        <p:txBody>
          <a:bodyPr wrap="square">
            <a:spAutoFit/>
          </a:bodyPr>
          <a:lstStyle/>
          <a:p>
            <a:pPr marL="0" marR="0">
              <a:spcBef>
                <a:spcPts val="0"/>
              </a:spcBef>
              <a:spcAft>
                <a:spcPts val="0"/>
              </a:spcAft>
            </a:pPr>
            <a:r>
              <a:rPr lang="vi-VN" sz="2800" b="1">
                <a:effectLst/>
                <a:latin typeface="Times New Roman" panose="02020603050405020304" pitchFamily="18" charset="0"/>
                <a:ea typeface="Times New Roman" panose="02020603050405020304" pitchFamily="18" charset="0"/>
              </a:rPr>
              <a:t>Mục tiêu</a:t>
            </a:r>
            <a:r>
              <a:rPr lang="vi-VN" sz="2800">
                <a:effectLst/>
                <a:latin typeface="Times New Roman" panose="02020603050405020304" pitchFamily="18" charset="0"/>
                <a:ea typeface="Times New Roman" panose="02020603050405020304" pitchFamily="18" charset="0"/>
              </a:rPr>
              <a:t>: </a:t>
            </a:r>
            <a:r>
              <a:rPr lang="en-US" sz="2800">
                <a:effectLst/>
                <a:latin typeface="Times New Roman" panose="02020603050405020304" pitchFamily="18" charset="0"/>
                <a:ea typeface="Times New Roman" panose="02020603050405020304" pitchFamily="18" charset="0"/>
              </a:rPr>
              <a:t>HS thực hành đọc và phân tích thông tin từ biểu đồ đoạn thẳng với các tình huống trong thực tế để rèn luyện kĩ năng theo yêu cầu cần đạt. </a:t>
            </a:r>
          </a:p>
        </p:txBody>
      </p:sp>
      <p:sp>
        <p:nvSpPr>
          <p:cNvPr id="10" name="TextBox 9">
            <a:extLst>
              <a:ext uri="{FF2B5EF4-FFF2-40B4-BE49-F238E27FC236}">
                <a16:creationId xmlns:a16="http://schemas.microsoft.com/office/drawing/2014/main" xmlns="" id="{EB4676A6-4DD1-435D-91A8-CAF59DEF2BDE}"/>
              </a:ext>
            </a:extLst>
          </p:cNvPr>
          <p:cNvSpPr txBox="1"/>
          <p:nvPr/>
        </p:nvSpPr>
        <p:spPr>
          <a:xfrm>
            <a:off x="914399" y="3318385"/>
            <a:ext cx="10317018" cy="968214"/>
          </a:xfrm>
          <a:prstGeom prst="rect">
            <a:avLst/>
          </a:prstGeom>
          <a:noFill/>
        </p:spPr>
        <p:txBody>
          <a:bodyPr wrap="square">
            <a:spAutoFit/>
          </a:bodyPr>
          <a:lstStyle/>
          <a:p>
            <a:pPr marL="0" marR="0" algn="just">
              <a:lnSpc>
                <a:spcPct val="105000"/>
              </a:lnSpc>
              <a:spcBef>
                <a:spcPts val="0"/>
              </a:spcBef>
              <a:spcAft>
                <a:spcPts val="0"/>
              </a:spcAft>
            </a:pPr>
            <a:r>
              <a:rPr lang="vi-VN" sz="2800" b="1">
                <a:effectLst/>
                <a:latin typeface="Times New Roman" panose="02020603050405020304" pitchFamily="18" charset="0"/>
                <a:ea typeface="Times New Roman" panose="02020603050405020304" pitchFamily="18" charset="0"/>
              </a:rPr>
              <a:t>Nội dung</a:t>
            </a:r>
            <a:r>
              <a:rPr lang="vi-VN" sz="2800">
                <a:effectLst/>
                <a:latin typeface="Times New Roman" panose="02020603050405020304" pitchFamily="18" charset="0"/>
                <a:ea typeface="Times New Roman" panose="02020603050405020304" pitchFamily="18" charset="0"/>
              </a:rPr>
              <a:t>: </a:t>
            </a:r>
            <a:r>
              <a:rPr lang="en-US" sz="2800">
                <a:latin typeface="Times New Roman" panose="02020603050405020304" pitchFamily="18" charset="0"/>
                <a:ea typeface="Times New Roman" panose="02020603050405020304" pitchFamily="18" charset="0"/>
              </a:rPr>
              <a:t>M</a:t>
            </a:r>
            <a:r>
              <a:rPr lang="en-US" sz="2800">
                <a:effectLst/>
                <a:latin typeface="Times New Roman" panose="02020603050405020304" pitchFamily="18" charset="0"/>
                <a:ea typeface="Times New Roman" panose="02020603050405020304" pitchFamily="18" charset="0"/>
              </a:rPr>
              <a:t>ùa mưa tại Thành phố HCM thường bắt đầu từ tháng nào đến tháng nào nếu quy ước lượng mưa phải trên 100mm. </a:t>
            </a:r>
            <a:r>
              <a:rPr lang="en-US" sz="2800" i="1" spc="-20">
                <a:effectLst/>
                <a:latin typeface="Times New Roman" panose="02020603050405020304" pitchFamily="18" charset="0"/>
                <a:ea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96559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oup 87">
            <a:extLst>
              <a:ext uri="{FF2B5EF4-FFF2-40B4-BE49-F238E27FC236}">
                <a16:creationId xmlns:a16="http://schemas.microsoft.com/office/drawing/2014/main" xmlns="" id="{DFF86E64-A2AD-42EE-83F0-E1A519B47429}"/>
              </a:ext>
            </a:extLst>
          </p:cNvPr>
          <p:cNvGrpSpPr/>
          <p:nvPr/>
        </p:nvGrpSpPr>
        <p:grpSpPr>
          <a:xfrm>
            <a:off x="4876104" y="444774"/>
            <a:ext cx="6782531" cy="4355240"/>
            <a:chOff x="3863840" y="817124"/>
            <a:chExt cx="8128000" cy="5418667"/>
          </a:xfrm>
        </p:grpSpPr>
        <p:graphicFrame>
          <p:nvGraphicFramePr>
            <p:cNvPr id="6" name="Chart 5">
              <a:extLst>
                <a:ext uri="{FF2B5EF4-FFF2-40B4-BE49-F238E27FC236}">
                  <a16:creationId xmlns:a16="http://schemas.microsoft.com/office/drawing/2014/main" xmlns="" id="{445E642C-479C-4C9A-8450-84CB73E00FF1}"/>
                </a:ext>
              </a:extLst>
            </p:cNvPr>
            <p:cNvGraphicFramePr/>
            <p:nvPr>
              <p:extLst>
                <p:ext uri="{D42A27DB-BD31-4B8C-83A1-F6EECF244321}">
                  <p14:modId xmlns:p14="http://schemas.microsoft.com/office/powerpoint/2010/main" val="765166306"/>
                </p:ext>
              </p:extLst>
            </p:nvPr>
          </p:nvGraphicFramePr>
          <p:xfrm>
            <a:off x="3863840" y="817124"/>
            <a:ext cx="8128000" cy="5418667"/>
          </p:xfrm>
          <a:graphic>
            <a:graphicData uri="http://schemas.openxmlformats.org/drawingml/2006/chart">
              <c:chart xmlns:c="http://schemas.openxmlformats.org/drawingml/2006/chart" xmlns:r="http://schemas.openxmlformats.org/officeDocument/2006/relationships" r:id="rId2"/>
            </a:graphicData>
          </a:graphic>
        </p:graphicFrame>
        <p:grpSp>
          <p:nvGrpSpPr>
            <p:cNvPr id="72" name="Group 71">
              <a:extLst>
                <a:ext uri="{FF2B5EF4-FFF2-40B4-BE49-F238E27FC236}">
                  <a16:creationId xmlns:a16="http://schemas.microsoft.com/office/drawing/2014/main" xmlns="" id="{CD9B1D42-510C-4611-9B63-FEC2B9F6BAF7}"/>
                </a:ext>
              </a:extLst>
            </p:cNvPr>
            <p:cNvGrpSpPr/>
            <p:nvPr/>
          </p:nvGrpSpPr>
          <p:grpSpPr>
            <a:xfrm>
              <a:off x="4922196" y="2383277"/>
              <a:ext cx="5836595" cy="3424136"/>
              <a:chOff x="4922196" y="2383277"/>
              <a:chExt cx="5836595" cy="3424136"/>
            </a:xfrm>
          </p:grpSpPr>
          <p:cxnSp>
            <p:nvCxnSpPr>
              <p:cNvPr id="34" name="Straight Connector 33">
                <a:extLst>
                  <a:ext uri="{FF2B5EF4-FFF2-40B4-BE49-F238E27FC236}">
                    <a16:creationId xmlns:a16="http://schemas.microsoft.com/office/drawing/2014/main" xmlns="" id="{CE8410CF-6506-4FEC-8697-9B5D5454225E}"/>
                  </a:ext>
                </a:extLst>
              </p:cNvPr>
              <p:cNvCxnSpPr>
                <a:cxnSpLocks/>
              </p:cNvCxnSpPr>
              <p:nvPr/>
            </p:nvCxnSpPr>
            <p:spPr>
              <a:xfrm>
                <a:off x="4922196" y="5719864"/>
                <a:ext cx="525293" cy="87549"/>
              </a:xfrm>
              <a:prstGeom prst="line">
                <a:avLst/>
              </a:prstGeom>
              <a:ln w="38100">
                <a:solidFill>
                  <a:srgbClr val="0000FF"/>
                </a:solidFill>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xmlns="" id="{6D4F31E3-1EDC-40EC-8096-307A18670063}"/>
                  </a:ext>
                </a:extLst>
              </p:cNvPr>
              <p:cNvCxnSpPr>
                <a:cxnSpLocks/>
              </p:cNvCxnSpPr>
              <p:nvPr/>
            </p:nvCxnSpPr>
            <p:spPr>
              <a:xfrm flipV="1">
                <a:off x="5447489" y="5763638"/>
                <a:ext cx="554477" cy="43775"/>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xmlns="" id="{D8817894-BA90-4E31-A96E-749B4AA699A9}"/>
                  </a:ext>
                </a:extLst>
              </p:cNvPr>
              <p:cNvCxnSpPr>
                <a:cxnSpLocks/>
              </p:cNvCxnSpPr>
              <p:nvPr/>
            </p:nvCxnSpPr>
            <p:spPr>
              <a:xfrm flipV="1">
                <a:off x="6001966" y="5340485"/>
                <a:ext cx="503879" cy="423153"/>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xmlns="" id="{D639C4A5-102C-444F-ABBC-5B1E8C327E28}"/>
                  </a:ext>
                </a:extLst>
              </p:cNvPr>
              <p:cNvCxnSpPr>
                <a:cxnSpLocks/>
              </p:cNvCxnSpPr>
              <p:nvPr/>
            </p:nvCxnSpPr>
            <p:spPr>
              <a:xfrm flipV="1">
                <a:off x="6505845" y="3686783"/>
                <a:ext cx="554477" cy="1653702"/>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xmlns="" id="{6EC5AA5E-131F-4B69-8F89-64BA75FCCEEC}"/>
                  </a:ext>
                </a:extLst>
              </p:cNvPr>
              <p:cNvCxnSpPr>
                <a:cxnSpLocks/>
              </p:cNvCxnSpPr>
              <p:nvPr/>
            </p:nvCxnSpPr>
            <p:spPr>
              <a:xfrm flipV="1">
                <a:off x="7060322" y="2665379"/>
                <a:ext cx="503879" cy="1021404"/>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xmlns="" id="{4507C401-F7CA-4BCA-8B15-E9AB4E1D2AA7}"/>
                  </a:ext>
                </a:extLst>
              </p:cNvPr>
              <p:cNvCxnSpPr/>
              <p:nvPr/>
            </p:nvCxnSpPr>
            <p:spPr>
              <a:xfrm>
                <a:off x="7564201" y="2665379"/>
                <a:ext cx="548667" cy="165370"/>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xmlns="" id="{2950BAC7-FF8F-40C6-8975-E8DECE8E8A76}"/>
                  </a:ext>
                </a:extLst>
              </p:cNvPr>
              <p:cNvCxnSpPr>
                <a:cxnSpLocks/>
              </p:cNvCxnSpPr>
              <p:nvPr/>
            </p:nvCxnSpPr>
            <p:spPr>
              <a:xfrm>
                <a:off x="8112868" y="2830749"/>
                <a:ext cx="503879" cy="233464"/>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xmlns="" id="{0CBDD3E3-3A97-40B5-A8F7-00CDDFC5D5CF}"/>
                  </a:ext>
                </a:extLst>
              </p:cNvPr>
              <p:cNvCxnSpPr>
                <a:cxnSpLocks/>
              </p:cNvCxnSpPr>
              <p:nvPr/>
            </p:nvCxnSpPr>
            <p:spPr>
              <a:xfrm flipV="1">
                <a:off x="8661535" y="2383277"/>
                <a:ext cx="503879" cy="680936"/>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xmlns="" id="{3457D8C2-9C1D-4D18-80F4-3804A239F795}"/>
                  </a:ext>
                </a:extLst>
              </p:cNvPr>
              <p:cNvCxnSpPr>
                <a:cxnSpLocks/>
              </p:cNvCxnSpPr>
              <p:nvPr/>
            </p:nvCxnSpPr>
            <p:spPr>
              <a:xfrm>
                <a:off x="9165414" y="2383277"/>
                <a:ext cx="548665" cy="792804"/>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xmlns="" id="{D3012161-4587-4E66-9EFA-A5A964ACD9F8}"/>
                  </a:ext>
                </a:extLst>
              </p:cNvPr>
              <p:cNvCxnSpPr>
                <a:cxnSpLocks/>
              </p:cNvCxnSpPr>
              <p:nvPr/>
            </p:nvCxnSpPr>
            <p:spPr>
              <a:xfrm>
                <a:off x="10223770" y="4630366"/>
                <a:ext cx="535021" cy="710119"/>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xmlns="" id="{350924EB-EFF3-4FF9-BEBC-4295711FAE6E}"/>
                  </a:ext>
                </a:extLst>
              </p:cNvPr>
              <p:cNvCxnSpPr>
                <a:cxnSpLocks/>
              </p:cNvCxnSpPr>
              <p:nvPr/>
            </p:nvCxnSpPr>
            <p:spPr>
              <a:xfrm>
                <a:off x="9714080" y="3176081"/>
                <a:ext cx="542725" cy="1454285"/>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grpSp>
      </p:grpSp>
      <p:sp>
        <p:nvSpPr>
          <p:cNvPr id="21" name="TextBox 20">
            <a:extLst>
              <a:ext uri="{FF2B5EF4-FFF2-40B4-BE49-F238E27FC236}">
                <a16:creationId xmlns:a16="http://schemas.microsoft.com/office/drawing/2014/main" xmlns="" id="{BCD99977-45E9-4D91-9834-7387BEF31FCE}"/>
              </a:ext>
            </a:extLst>
          </p:cNvPr>
          <p:cNvSpPr txBox="1"/>
          <p:nvPr/>
        </p:nvSpPr>
        <p:spPr>
          <a:xfrm>
            <a:off x="4915925" y="4932930"/>
            <a:ext cx="6742710" cy="1384995"/>
          </a:xfrm>
          <a:prstGeom prst="rect">
            <a:avLst/>
          </a:prstGeom>
          <a:noFill/>
        </p:spPr>
        <p:txBody>
          <a:bodyPr wrap="square">
            <a:spAutoFit/>
          </a:bodyPr>
          <a:lstStyle/>
          <a:p>
            <a:r>
              <a:rPr lang="en-US" sz="2800" i="1">
                <a:effectLst/>
                <a:latin typeface="Times New Roman" panose="02020603050405020304" pitchFamily="18" charset="0"/>
                <a:ea typeface="Times New Roman" panose="02020603050405020304" pitchFamily="18" charset="0"/>
              </a:rPr>
              <a:t>Hãy cho biết mùa mưa tại Thành phố HCM thường bắt đầu từ tháng nào đến tháng nào nếu quy ước lượng mưa phải trên 100mm</a:t>
            </a:r>
            <a:endParaRPr lang="en-US" sz="2800" i="1"/>
          </a:p>
        </p:txBody>
      </p:sp>
      <p:sp>
        <p:nvSpPr>
          <p:cNvPr id="23" name="TextBox 22">
            <a:extLst>
              <a:ext uri="{FF2B5EF4-FFF2-40B4-BE49-F238E27FC236}">
                <a16:creationId xmlns:a16="http://schemas.microsoft.com/office/drawing/2014/main" xmlns="" id="{E8C563C5-1039-442E-9E18-C580490D2365}"/>
              </a:ext>
            </a:extLst>
          </p:cNvPr>
          <p:cNvSpPr txBox="1"/>
          <p:nvPr/>
        </p:nvSpPr>
        <p:spPr>
          <a:xfrm>
            <a:off x="382524" y="1916866"/>
            <a:ext cx="4235658" cy="1384995"/>
          </a:xfrm>
          <a:prstGeom prst="rect">
            <a:avLst/>
          </a:prstGeom>
          <a:noFill/>
        </p:spPr>
        <p:txBody>
          <a:bodyPr wrap="square">
            <a:spAutoFit/>
          </a:bodyPr>
          <a:lstStyle/>
          <a:p>
            <a:r>
              <a:rPr lang="en-US" sz="2800">
                <a:latin typeface="Times New Roman" panose="02020603050405020304" pitchFamily="18" charset="0"/>
                <a:ea typeface="Times New Roman" panose="02020603050405020304" pitchFamily="18" charset="0"/>
              </a:rPr>
              <a:t>M</a:t>
            </a:r>
            <a:r>
              <a:rPr lang="en-US" sz="2800">
                <a:effectLst/>
                <a:latin typeface="Times New Roman" panose="02020603050405020304" pitchFamily="18" charset="0"/>
                <a:ea typeface="Times New Roman" panose="02020603050405020304" pitchFamily="18" charset="0"/>
              </a:rPr>
              <a:t>ùa mưa tại Thành phố HCM thường bắt đầu từ tháng 6 đến tháng 10 </a:t>
            </a:r>
            <a:endParaRPr lang="en-US" sz="2800"/>
          </a:p>
        </p:txBody>
      </p:sp>
      <p:grpSp>
        <p:nvGrpSpPr>
          <p:cNvPr id="24" name="Group 23">
            <a:extLst>
              <a:ext uri="{FF2B5EF4-FFF2-40B4-BE49-F238E27FC236}">
                <a16:creationId xmlns:a16="http://schemas.microsoft.com/office/drawing/2014/main" xmlns="" id="{8B220EC3-0B6F-49FD-854A-196F05ABBB53}"/>
              </a:ext>
            </a:extLst>
          </p:cNvPr>
          <p:cNvGrpSpPr/>
          <p:nvPr/>
        </p:nvGrpSpPr>
        <p:grpSpPr>
          <a:xfrm>
            <a:off x="5301570" y="933857"/>
            <a:ext cx="6235430" cy="3602724"/>
            <a:chOff x="5428034" y="894945"/>
            <a:chExt cx="6235430" cy="3602724"/>
          </a:xfrm>
        </p:grpSpPr>
        <p:cxnSp>
          <p:nvCxnSpPr>
            <p:cNvPr id="25" name="Straight Arrow Connector 24">
              <a:extLst>
                <a:ext uri="{FF2B5EF4-FFF2-40B4-BE49-F238E27FC236}">
                  <a16:creationId xmlns:a16="http://schemas.microsoft.com/office/drawing/2014/main" xmlns="" id="{7666CB75-FB28-4C5B-B2CB-F0CBF3B5D7B8}"/>
                </a:ext>
              </a:extLst>
            </p:cNvPr>
            <p:cNvCxnSpPr/>
            <p:nvPr/>
          </p:nvCxnSpPr>
          <p:spPr>
            <a:xfrm>
              <a:off x="5428034" y="4487941"/>
              <a:ext cx="6235430" cy="0"/>
            </a:xfrm>
            <a:prstGeom prst="straightConnector1">
              <a:avLst/>
            </a:prstGeom>
            <a:ln w="38100">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xmlns="" id="{3A249281-E301-4E62-9326-2BEBCCDED466}"/>
                </a:ext>
              </a:extLst>
            </p:cNvPr>
            <p:cNvCxnSpPr/>
            <p:nvPr/>
          </p:nvCxnSpPr>
          <p:spPr>
            <a:xfrm flipV="1">
              <a:off x="5428034" y="894945"/>
              <a:ext cx="0" cy="3602724"/>
            </a:xfrm>
            <a:prstGeom prst="straightConnector1">
              <a:avLst/>
            </a:prstGeom>
            <a:ln w="38100">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97399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1000"/>
                                        <p:tgtEl>
                                          <p:spTgt spid="21"/>
                                        </p:tgtEl>
                                      </p:cBhvr>
                                    </p:animEffect>
                                    <p:anim calcmode="lin" valueType="num">
                                      <p:cBhvr>
                                        <p:cTn id="8" dur="1000" fill="hold"/>
                                        <p:tgtEl>
                                          <p:spTgt spid="21"/>
                                        </p:tgtEl>
                                        <p:attrNameLst>
                                          <p:attrName>ppt_x</p:attrName>
                                        </p:attrNameLst>
                                      </p:cBhvr>
                                      <p:tavLst>
                                        <p:tav tm="0">
                                          <p:val>
                                            <p:strVal val="#ppt_x"/>
                                          </p:val>
                                        </p:tav>
                                        <p:tav tm="100000">
                                          <p:val>
                                            <p:strVal val="#ppt_x"/>
                                          </p:val>
                                        </p:tav>
                                      </p:tavLst>
                                    </p:anim>
                                    <p:anim calcmode="lin" valueType="num">
                                      <p:cBhvr>
                                        <p:cTn id="9"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23"/>
                                        </p:tgtEl>
                                        <p:attrNameLst>
                                          <p:attrName>style.visibility</p:attrName>
                                        </p:attrNameLst>
                                      </p:cBhvr>
                                      <p:to>
                                        <p:strVal val="visible"/>
                                      </p:to>
                                    </p:set>
                                    <p:anim calcmode="lin" valueType="num">
                                      <p:cBhvr additive="base">
                                        <p:cTn id="14" dur="500" fill="hold"/>
                                        <p:tgtEl>
                                          <p:spTgt spid="23"/>
                                        </p:tgtEl>
                                        <p:attrNameLst>
                                          <p:attrName>ppt_x</p:attrName>
                                        </p:attrNameLst>
                                      </p:cBhvr>
                                      <p:tavLst>
                                        <p:tav tm="0">
                                          <p:val>
                                            <p:strVal val="#ppt_x"/>
                                          </p:val>
                                        </p:tav>
                                        <p:tav tm="100000">
                                          <p:val>
                                            <p:strVal val="#ppt_x"/>
                                          </p:val>
                                        </p:tav>
                                      </p:tavLst>
                                    </p:anim>
                                    <p:anim calcmode="lin" valueType="num">
                                      <p:cBhvr additive="base">
                                        <p:cTn id="15"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3" grpId="0"/>
    </p:bld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Vapor Trail">
      <a:majorFont>
        <a:latin typeface="Century Gothic"/>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Vapor Trail" id="{4FDF2955-7D9C-493C-B9F9-C205151B46CD}" vid="{FE1EB5C7-81A8-4CBA-AE6E-B3BF73DC3895}"/>
    </a:ext>
  </a:extLst>
</a:theme>
</file>

<file path=docProps/app.xml><?xml version="1.0" encoding="utf-8"?>
<Properties xmlns="http://schemas.openxmlformats.org/officeDocument/2006/extended-properties" xmlns:vt="http://schemas.openxmlformats.org/officeDocument/2006/docPropsVTypes">
  <Template>Vapor Trail</Template>
  <TotalTime>966</TotalTime>
  <Words>932</Words>
  <Application>Microsoft Office PowerPoint</Application>
  <PresentationFormat>Custom</PresentationFormat>
  <Paragraphs>97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Vapor Trail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3. BIỂU ĐỒ ĐOẠN THẲNG tiết 3 + 4</dc:title>
  <dc:creator>HONG NGUYET</dc:creator>
  <cp:lastModifiedBy>DELL</cp:lastModifiedBy>
  <cp:revision>50</cp:revision>
  <dcterms:created xsi:type="dcterms:W3CDTF">2022-07-20T00:37:27Z</dcterms:created>
  <dcterms:modified xsi:type="dcterms:W3CDTF">2022-11-16T14:23:40Z</dcterms:modified>
</cp:coreProperties>
</file>